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notesMasterIdLst>
    <p:notesMasterId r:id="rId29"/>
  </p:notesMasterIdLst>
  <p:sldIdLst>
    <p:sldId id="256"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muric91@gmail.com" initials="n" lastIdx="1" clrIdx="0">
    <p:extLst>
      <p:ext uri="{19B8F6BF-5375-455C-9EA6-DF929625EA0E}">
        <p15:presenceInfo xmlns:p15="http://schemas.microsoft.com/office/powerpoint/2012/main" userId="e780814809ac981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60" autoAdjust="0"/>
  </p:normalViewPr>
  <p:slideViewPr>
    <p:cSldViewPr snapToGrid="0">
      <p:cViewPr varScale="1">
        <p:scale>
          <a:sx n="66" d="100"/>
          <a:sy n="66" d="100"/>
        </p:scale>
        <p:origin x="87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576C79-AE7B-4365-AC91-31D5946344E4}" type="datetimeFigureOut">
              <a:rPr lang="en-US" smtClean="0"/>
              <a:t>10/1/2020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939A77-4FA0-4084-B8CB-10E02DA33F4B}" type="slidenum">
              <a:rPr lang="en-US" smtClean="0"/>
              <a:t>‹#›</a:t>
            </a:fld>
            <a:endParaRPr lang="en-US"/>
          </a:p>
        </p:txBody>
      </p:sp>
    </p:spTree>
    <p:extLst>
      <p:ext uri="{BB962C8B-B14F-4D97-AF65-F5344CB8AC3E}">
        <p14:creationId xmlns:p14="http://schemas.microsoft.com/office/powerpoint/2010/main" val="378293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4</a:t>
            </a:fld>
            <a:endParaRPr lang="en-US"/>
          </a:p>
        </p:txBody>
      </p:sp>
    </p:spTree>
    <p:extLst>
      <p:ext uri="{BB962C8B-B14F-4D97-AF65-F5344CB8AC3E}">
        <p14:creationId xmlns:p14="http://schemas.microsoft.com/office/powerpoint/2010/main" val="2150834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5</a:t>
            </a:fld>
            <a:endParaRPr lang="en-US"/>
          </a:p>
        </p:txBody>
      </p:sp>
    </p:spTree>
    <p:extLst>
      <p:ext uri="{BB962C8B-B14F-4D97-AF65-F5344CB8AC3E}">
        <p14:creationId xmlns:p14="http://schemas.microsoft.com/office/powerpoint/2010/main" val="175645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a:t>водити рачуна у којој фази је болесникова психоза, јер су његова реаговања на халуцинације различита. </a:t>
            </a:r>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11</a:t>
            </a:fld>
            <a:endParaRPr lang="en-US"/>
          </a:p>
        </p:txBody>
      </p:sp>
    </p:spTree>
    <p:extLst>
      <p:ext uri="{BB962C8B-B14F-4D97-AF65-F5344CB8AC3E}">
        <p14:creationId xmlns:p14="http://schemas.microsoft.com/office/powerpoint/2010/main" val="1855365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14</a:t>
            </a:fld>
            <a:endParaRPr lang="en-US"/>
          </a:p>
        </p:txBody>
      </p:sp>
    </p:spTree>
    <p:extLst>
      <p:ext uri="{BB962C8B-B14F-4D97-AF65-F5344CB8AC3E}">
        <p14:creationId xmlns:p14="http://schemas.microsoft.com/office/powerpoint/2010/main" val="692266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15</a:t>
            </a:fld>
            <a:endParaRPr lang="en-US"/>
          </a:p>
        </p:txBody>
      </p:sp>
    </p:spTree>
    <p:extLst>
      <p:ext uri="{BB962C8B-B14F-4D97-AF65-F5344CB8AC3E}">
        <p14:creationId xmlns:p14="http://schemas.microsoft.com/office/powerpoint/2010/main" val="1761949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513818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27400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989953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30786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322009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544942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728497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9025750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74064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243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C6E83953-993D-4813-8538-3E1EFE1EB29B}"/>
              </a:ext>
            </a:extLst>
          </p:cNvPr>
          <p:cNvSpPr>
            <a:spLocks noGrp="1"/>
          </p:cNvSpPr>
          <p:nvPr>
            <p:ph type="dt" sz="half" idx="10"/>
          </p:nvPr>
        </p:nvSpPr>
        <p:spPr/>
        <p:txBody>
          <a:bodyPr/>
          <a:lstStyle>
            <a:lvl1pPr>
              <a:defRPr/>
            </a:lvl1pPr>
          </a:lstStyle>
          <a:p>
            <a:pPr>
              <a:defRPr/>
            </a:pPr>
            <a:endParaRPr lang="pt-PT"/>
          </a:p>
        </p:txBody>
      </p:sp>
      <p:sp>
        <p:nvSpPr>
          <p:cNvPr id="7" name="Footer Placeholder 4">
            <a:extLst>
              <a:ext uri="{FF2B5EF4-FFF2-40B4-BE49-F238E27FC236}">
                <a16:creationId xmlns:a16="http://schemas.microsoft.com/office/drawing/2014/main" id="{60071B19-2C9E-4B08-B315-BF29C3C3C0F8}"/>
              </a:ext>
            </a:extLst>
          </p:cNvPr>
          <p:cNvSpPr>
            <a:spLocks noGrp="1"/>
          </p:cNvSpPr>
          <p:nvPr>
            <p:ph type="ftr" sz="quarter" idx="11"/>
          </p:nvPr>
        </p:nvSpPr>
        <p:spPr/>
        <p:txBody>
          <a:bodyPr/>
          <a:lstStyle>
            <a:lvl1pPr>
              <a:defRPr/>
            </a:lvl1pPr>
          </a:lstStyle>
          <a:p>
            <a:pPr>
              <a:defRPr/>
            </a:pPr>
            <a:endParaRPr lang="pt-PT"/>
          </a:p>
        </p:txBody>
      </p:sp>
      <p:sp>
        <p:nvSpPr>
          <p:cNvPr id="8" name="Slide Number Placeholder 5">
            <a:extLst>
              <a:ext uri="{FF2B5EF4-FFF2-40B4-BE49-F238E27FC236}">
                <a16:creationId xmlns:a16="http://schemas.microsoft.com/office/drawing/2014/main" id="{FC740E10-F543-4A36-8732-6048ED7C330C}"/>
              </a:ext>
            </a:extLst>
          </p:cNvPr>
          <p:cNvSpPr>
            <a:spLocks noGrp="1"/>
          </p:cNvSpPr>
          <p:nvPr>
            <p:ph type="sldNum" sz="quarter" idx="12"/>
          </p:nvPr>
        </p:nvSpPr>
        <p:spPr/>
        <p:txBody>
          <a:bodyPr/>
          <a:lstStyle>
            <a:lvl1pPr>
              <a:defRPr/>
            </a:lvl1pPr>
          </a:lstStyle>
          <a:p>
            <a:fld id="{E09043F1-D83B-45EE-B448-1FF2A6D1700E}" type="slidenum">
              <a:rPr lang="pt-PT" altLang="en-US"/>
              <a:pPr/>
              <a:t>‹#›</a:t>
            </a:fld>
            <a:endParaRPr lang="pt-PT" altLang="en-US"/>
          </a:p>
        </p:txBody>
      </p:sp>
    </p:spTree>
    <p:extLst>
      <p:ext uri="{BB962C8B-B14F-4D97-AF65-F5344CB8AC3E}">
        <p14:creationId xmlns:p14="http://schemas.microsoft.com/office/powerpoint/2010/main" val="3449078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00825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347322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65835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8CACAF-538D-4E6A-8E54-D16135826DC8}" type="datetimeFigureOut">
              <a:rPr lang="en-US" smtClean="0"/>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991688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621142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8CACAF-538D-4E6A-8E54-D16135826DC8}" type="datetimeFigureOut">
              <a:rPr lang="en-US" smtClean="0"/>
              <a:t>10/1/2020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089248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817985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744356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FE8CACAF-538D-4E6A-8E54-D16135826DC8}" type="datetimeFigureOut">
              <a:rPr lang="en-US" smtClean="0"/>
              <a:t>10/1/2020</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F82C6C6-8323-43F3-89BA-C3A0A30EED4B}" type="slidenum">
              <a:rPr lang="en-US" smtClean="0"/>
              <a:t>‹#›</a:t>
            </a:fld>
            <a:endParaRPr lang="en-US"/>
          </a:p>
        </p:txBody>
      </p:sp>
    </p:spTree>
    <p:extLst>
      <p:ext uri="{BB962C8B-B14F-4D97-AF65-F5344CB8AC3E}">
        <p14:creationId xmlns:p14="http://schemas.microsoft.com/office/powerpoint/2010/main" val="1094244006"/>
      </p:ext>
    </p:extLst>
  </p:cSld>
  <p:clrMap bg1="dk1" tx1="lt1" bg2="dk2"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31062-0A5D-4D08-A135-224B57B47E0A}"/>
              </a:ext>
            </a:extLst>
          </p:cNvPr>
          <p:cNvSpPr>
            <a:spLocks noGrp="1"/>
          </p:cNvSpPr>
          <p:nvPr>
            <p:ph type="ctrTitle"/>
          </p:nvPr>
        </p:nvSpPr>
        <p:spPr>
          <a:xfrm>
            <a:off x="375139" y="431149"/>
            <a:ext cx="11476780" cy="3216216"/>
          </a:xfrm>
        </p:spPr>
        <p:txBody>
          <a:bodyPr>
            <a:normAutofit fontScale="90000"/>
          </a:bodyPr>
          <a:lstStyle/>
          <a:p>
            <a:r>
              <a:rPr lang="sr-Cyrl-RS" sz="2200" dirty="0">
                <a:effectLst>
                  <a:outerShdw blurRad="38100" dist="38100" dir="2700000" algn="tl">
                    <a:srgbClr val="000000">
                      <a:alpha val="43137"/>
                    </a:srgbClr>
                  </a:outerShdw>
                </a:effectLst>
              </a:rPr>
              <a:t>Медицинска Психологија</a:t>
            </a:r>
            <a:br>
              <a:rPr lang="sr-Cyrl-RS" sz="4000" dirty="0">
                <a:effectLst>
                  <a:outerShdw blurRad="38100" dist="38100" dir="2700000" algn="tl">
                    <a:srgbClr val="000000">
                      <a:alpha val="43137"/>
                    </a:srgbClr>
                  </a:outerShdw>
                </a:effectLst>
              </a:rPr>
            </a:br>
            <a:r>
              <a:rPr lang="sr-Cyrl-RS" sz="4000" dirty="0">
                <a:effectLst>
                  <a:outerShdw blurRad="38100" dist="38100" dir="2700000" algn="tl">
                    <a:srgbClr val="000000">
                      <a:alpha val="43137"/>
                    </a:srgbClr>
                  </a:outerShdw>
                </a:effectLst>
              </a:rPr>
              <a:t>Основи психопатологије</a:t>
            </a:r>
            <a:br>
              <a:rPr lang="en-US" dirty="0">
                <a:effectLst>
                  <a:outerShdw blurRad="38100" dist="38100" dir="2700000" algn="tl">
                    <a:srgbClr val="000000">
                      <a:alpha val="43137"/>
                    </a:srgbClr>
                  </a:outerShdw>
                </a:effectLst>
              </a:rPr>
            </a:br>
            <a:r>
              <a:rPr lang="sr-Cyrl-RS" sz="3100" dirty="0">
                <a:effectLst>
                  <a:outerShdw blurRad="38100" dist="38100" dir="2700000" algn="tl">
                    <a:srgbClr val="000000">
                      <a:alpha val="43137"/>
                    </a:srgbClr>
                  </a:outerShdw>
                </a:effectLst>
              </a:rPr>
              <a:t>вежбе</a:t>
            </a:r>
            <a:br>
              <a:rPr lang="sr-Cyrl-RS" sz="3100" dirty="0">
                <a:effectLst>
                  <a:outerShdw blurRad="38100" dist="38100" dir="2700000" algn="tl">
                    <a:srgbClr val="000000">
                      <a:alpha val="43137"/>
                    </a:srgbClr>
                  </a:outerShdw>
                </a:effectLst>
              </a:rPr>
            </a:br>
            <a:r>
              <a:rPr lang="sr-Latn-RS" sz="2200" dirty="0">
                <a:effectLst>
                  <a:outerShdw blurRad="38100" dist="38100" dir="2700000" algn="tl">
                    <a:srgbClr val="000000">
                      <a:alpha val="43137"/>
                    </a:srgbClr>
                  </a:outerShdw>
                </a:effectLst>
              </a:rPr>
              <a:t>II</a:t>
            </a:r>
            <a:r>
              <a:rPr lang="sr-Cyrl-RS" sz="2200" dirty="0">
                <a:effectLst>
                  <a:outerShdw blurRad="38100" dist="38100" dir="2700000" algn="tl">
                    <a:srgbClr val="000000">
                      <a:alpha val="43137"/>
                    </a:srgbClr>
                  </a:outerShdw>
                </a:effectLst>
              </a:rPr>
              <a:t> НЕДЕЉА</a:t>
            </a:r>
            <a:br>
              <a:rPr lang="sr-Cyrl-RS" sz="3100" dirty="0">
                <a:effectLst>
                  <a:outerShdw blurRad="38100" dist="38100" dir="2700000" algn="tl">
                    <a:srgbClr val="000000">
                      <a:alpha val="43137"/>
                    </a:srgbClr>
                  </a:outerShdw>
                </a:effectLst>
              </a:rPr>
            </a:br>
            <a:br>
              <a:rPr lang="en-US" dirty="0"/>
            </a:br>
            <a:r>
              <a:rPr lang="sr-Cyrl-RS" dirty="0"/>
              <a:t>Испитивање психичких функција</a:t>
            </a:r>
            <a:endParaRPr lang="en-US" dirty="0"/>
          </a:p>
        </p:txBody>
      </p:sp>
      <p:sp>
        <p:nvSpPr>
          <p:cNvPr id="3" name="Subtitle 2">
            <a:extLst>
              <a:ext uri="{FF2B5EF4-FFF2-40B4-BE49-F238E27FC236}">
                <a16:creationId xmlns:a16="http://schemas.microsoft.com/office/drawing/2014/main" id="{6B4855FB-3474-47EE-90EF-26FBF8A03A28}"/>
              </a:ext>
            </a:extLst>
          </p:cNvPr>
          <p:cNvSpPr>
            <a:spLocks noGrp="1"/>
          </p:cNvSpPr>
          <p:nvPr>
            <p:ph type="subTitle" idx="1"/>
          </p:nvPr>
        </p:nvSpPr>
        <p:spPr>
          <a:xfrm>
            <a:off x="6444342" y="4818743"/>
            <a:ext cx="5407577" cy="1745510"/>
          </a:xfrm>
        </p:spPr>
        <p:txBody>
          <a:bodyPr/>
          <a:lstStyle/>
          <a:p>
            <a:r>
              <a:rPr lang="sr-Cyrl-RS" dirty="0"/>
              <a:t>др Немања Мурић</a:t>
            </a:r>
          </a:p>
          <a:p>
            <a:r>
              <a:rPr lang="sr-Cyrl-RS" dirty="0"/>
              <a:t>    Проф. др Горан Михајловић</a:t>
            </a:r>
            <a:endParaRPr lang="en-US" dirty="0"/>
          </a:p>
        </p:txBody>
      </p:sp>
    </p:spTree>
    <p:extLst>
      <p:ext uri="{BB962C8B-B14F-4D97-AF65-F5344CB8AC3E}">
        <p14:creationId xmlns:p14="http://schemas.microsoft.com/office/powerpoint/2010/main" val="3296592449"/>
      </p:ext>
    </p:extLst>
  </p:cSld>
  <p:clrMapOvr>
    <a:masterClrMapping/>
  </p:clrMapOvr>
  <mc:AlternateContent xmlns:mc="http://schemas.openxmlformats.org/markup-compatibility/2006" xmlns:p14="http://schemas.microsoft.com/office/powerpoint/2010/main">
    <mc:Choice Requires="p14">
      <p:transition spd="slow" p14:dur="2000" advTm="12501"/>
    </mc:Choice>
    <mc:Fallback xmlns="">
      <p:transition spd="slow" advTm="1250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AC6BC8-6A33-4302-968D-A5D9F7FDB7D2}"/>
              </a:ext>
            </a:extLst>
          </p:cNvPr>
          <p:cNvSpPr>
            <a:spLocks noGrp="1"/>
          </p:cNvSpPr>
          <p:nvPr>
            <p:ph idx="1"/>
          </p:nvPr>
        </p:nvSpPr>
        <p:spPr>
          <a:xfrm>
            <a:off x="420914" y="304800"/>
            <a:ext cx="11393715" cy="6096000"/>
          </a:xfrm>
        </p:spPr>
        <p:txBody>
          <a:bodyPr>
            <a:normAutofit fontScale="92500" lnSpcReduction="10000"/>
          </a:bodyPr>
          <a:lstStyle/>
          <a:p>
            <a:r>
              <a:rPr lang="ru-RU" b="1" dirty="0"/>
              <a:t>Халуцинације </a:t>
            </a:r>
            <a:r>
              <a:rPr lang="ru-RU" dirty="0"/>
              <a:t>су акцесоран, али ентитет везан за психотична стања, у првом реду код схизофреније, а нису ретке ни код темпоралне епилепсије.</a:t>
            </a:r>
          </a:p>
          <a:p>
            <a:endParaRPr lang="ru-RU" dirty="0"/>
          </a:p>
          <a:p>
            <a:endParaRPr lang="ru-RU" dirty="0"/>
          </a:p>
          <a:p>
            <a:pPr marL="0" indent="0">
              <a:buNone/>
            </a:pPr>
            <a:r>
              <a:rPr lang="ru-RU" dirty="0"/>
              <a:t>Тишим гласом, бојажљиво, треба се обратити болеснику питањем:</a:t>
            </a:r>
          </a:p>
          <a:p>
            <a:pPr marL="0" indent="0">
              <a:buNone/>
            </a:pPr>
            <a:endParaRPr lang="ru-RU" dirty="0"/>
          </a:p>
          <a:p>
            <a:pPr marL="0" indent="0">
              <a:buNone/>
            </a:pPr>
            <a:endParaRPr lang="ru-RU" dirty="0"/>
          </a:p>
          <a:p>
            <a:pPr marL="0" indent="0">
              <a:buNone/>
            </a:pPr>
            <a:r>
              <a:rPr lang="ru-RU" dirty="0"/>
              <a:t>Такође треба обратити пажњу на болесников фиксиран поглед у једном правцу и покрете болесникових усана. Врло је важно да се обрати пажња на држање болесника у току интервјуа и његову мимику, јер је то карактеристично за болеснике који ослушкују гласове. </a:t>
            </a:r>
          </a:p>
          <a:p>
            <a:pPr marL="0" indent="0">
              <a:buNone/>
            </a:pPr>
            <a:r>
              <a:rPr lang="ru-RU" dirty="0"/>
              <a:t>Потребно је узимати и хетероанамнестичке податке од особа који су дуже у контакту са пацијентом. </a:t>
            </a:r>
          </a:p>
          <a:p>
            <a:pPr marL="0" indent="0">
              <a:buNone/>
            </a:pPr>
            <a:endParaRPr lang="ru-RU" dirty="0"/>
          </a:p>
          <a:p>
            <a:pPr marL="0" indent="0">
              <a:buNone/>
            </a:pPr>
            <a:r>
              <a:rPr lang="ru-RU" dirty="0"/>
              <a:t>Олфактивне и густативне халуцинације се тешко откривају. Зато је неопходно директно поставити питање за евентуално постојање ових халуцинација. То исто важи за тактилне, кинестетичке, ценестетичке или перцептивне поремећаје времена и простора. </a:t>
            </a:r>
            <a:endParaRPr lang="en-US" dirty="0"/>
          </a:p>
        </p:txBody>
      </p:sp>
      <p:sp>
        <p:nvSpPr>
          <p:cNvPr id="5" name="Rectangle: Rounded Corners 4">
            <a:extLst>
              <a:ext uri="{FF2B5EF4-FFF2-40B4-BE49-F238E27FC236}">
                <a16:creationId xmlns:a16="http://schemas.microsoft.com/office/drawing/2014/main" id="{AB7AA0EA-B1CC-4A97-A7A8-C564DF4198C3}"/>
              </a:ext>
            </a:extLst>
          </p:cNvPr>
          <p:cNvSpPr/>
          <p:nvPr/>
        </p:nvSpPr>
        <p:spPr>
          <a:xfrm>
            <a:off x="420914" y="2407975"/>
            <a:ext cx="8432800" cy="71259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a:p>
            <a:pPr algn="ctr"/>
            <a:r>
              <a:rPr lang="ru-RU" sz="2000" dirty="0">
                <a:solidFill>
                  <a:schemeClr val="bg1"/>
                </a:solidFill>
              </a:rPr>
              <a:t>Да ли сте можда некад, док сте били сами у просторији, чули гласове?</a:t>
            </a:r>
          </a:p>
          <a:p>
            <a:pPr algn="ctr"/>
            <a:endParaRPr lang="en-US" dirty="0"/>
          </a:p>
        </p:txBody>
      </p:sp>
    </p:spTree>
    <p:extLst>
      <p:ext uri="{BB962C8B-B14F-4D97-AF65-F5344CB8AC3E}">
        <p14:creationId xmlns:p14="http://schemas.microsoft.com/office/powerpoint/2010/main" val="1493924935"/>
      </p:ext>
    </p:extLst>
  </p:cSld>
  <p:clrMapOvr>
    <a:masterClrMapping/>
  </p:clrMapOvr>
  <mc:AlternateContent xmlns:mc="http://schemas.openxmlformats.org/markup-compatibility/2006" xmlns:p14="http://schemas.microsoft.com/office/powerpoint/2010/main">
    <mc:Choice Requires="p14">
      <p:transition spd="slow" p14:dur="2000" advTm="67139"/>
    </mc:Choice>
    <mc:Fallback xmlns="">
      <p:transition spd="slow" advTm="6713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969856-3ED3-4151-A9C4-1A6511C5543E}"/>
              </a:ext>
            </a:extLst>
          </p:cNvPr>
          <p:cNvSpPr>
            <a:spLocks noGrp="1"/>
          </p:cNvSpPr>
          <p:nvPr>
            <p:ph idx="1"/>
          </p:nvPr>
        </p:nvSpPr>
        <p:spPr>
          <a:xfrm>
            <a:off x="551543" y="348343"/>
            <a:ext cx="11001828" cy="6168571"/>
          </a:xfrm>
        </p:spPr>
        <p:txBody>
          <a:bodyPr/>
          <a:lstStyle/>
          <a:p>
            <a:r>
              <a:rPr lang="sr-Cyrl-RS" dirty="0"/>
              <a:t>У акутним психозама пацијенти реагују веома бурно са поремећајем у понашању и могућим суицидалним и хомицидалним атацима. Међутим, када психоза пређе у хроницитет, онда болесници остварују једну врсту коегзистенције са халуцинаторним садржајем. </a:t>
            </a:r>
          </a:p>
          <a:p>
            <a:pPr marL="0" indent="0">
              <a:buNone/>
            </a:pPr>
            <a:endParaRPr lang="sr-Cyrl-RS" dirty="0"/>
          </a:p>
          <a:p>
            <a:endParaRPr lang="sr-Cyrl-RS" dirty="0"/>
          </a:p>
          <a:p>
            <a:endParaRPr lang="sr-Cyrl-RS" dirty="0"/>
          </a:p>
          <a:p>
            <a:r>
              <a:rPr lang="sr-Cyrl-RS" dirty="0"/>
              <a:t>Појава халуцинација и токсиинфекциозних стања и симптоматских психоза (и визуелних и аудитивних) не умањује дијагностичку вредност халуцинација као продуктивног психопатолошког испољавања у болесника са очуваном свешћу. </a:t>
            </a:r>
          </a:p>
          <a:p>
            <a:endParaRPr lang="sr-Cyrl-RS" dirty="0"/>
          </a:p>
          <a:p>
            <a:r>
              <a:rPr lang="sr-Cyrl-RS" dirty="0"/>
              <a:t>Управо код хипнагогних халуцинација прогноза је увек боља те је за утврђивање правих акустичких халуцинација неопходно у разговору са болесником утврдити да ли се они јављају у стањима очуване свести.</a:t>
            </a:r>
            <a:endParaRPr lang="en-US" dirty="0"/>
          </a:p>
        </p:txBody>
      </p:sp>
    </p:spTree>
    <p:extLst>
      <p:ext uri="{BB962C8B-B14F-4D97-AF65-F5344CB8AC3E}">
        <p14:creationId xmlns:p14="http://schemas.microsoft.com/office/powerpoint/2010/main" val="1982083798"/>
      </p:ext>
    </p:extLst>
  </p:cSld>
  <p:clrMapOvr>
    <a:masterClrMapping/>
  </p:clrMapOvr>
  <mc:AlternateContent xmlns:mc="http://schemas.openxmlformats.org/markup-compatibility/2006" xmlns:p14="http://schemas.microsoft.com/office/powerpoint/2010/main">
    <mc:Choice Requires="p14">
      <p:transition spd="slow" p14:dur="2000" advTm="52631"/>
    </mc:Choice>
    <mc:Fallback xmlns="">
      <p:transition spd="slow" advTm="5263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FAFF7-725F-4A96-9B58-99D627405D94}"/>
              </a:ext>
            </a:extLst>
          </p:cNvPr>
          <p:cNvSpPr>
            <a:spLocks noGrp="1"/>
          </p:cNvSpPr>
          <p:nvPr>
            <p:ph type="title"/>
          </p:nvPr>
        </p:nvSpPr>
        <p:spPr>
          <a:xfrm>
            <a:off x="2329240" y="145144"/>
            <a:ext cx="7533519" cy="457200"/>
          </a:xfrm>
        </p:spPr>
        <p:txBody>
          <a:bodyPr>
            <a:normAutofit/>
          </a:bodyPr>
          <a:lstStyle/>
          <a:p>
            <a:r>
              <a:rPr lang="sr-Cyrl-RS" sz="2400" dirty="0"/>
              <a:t>ИСПИТИВАЊЕ ФУНКЦИЈЕ МИШЉЕЊА</a:t>
            </a:r>
            <a:endParaRPr lang="en-US" sz="2400" dirty="0"/>
          </a:p>
        </p:txBody>
      </p:sp>
      <p:sp>
        <p:nvSpPr>
          <p:cNvPr id="3" name="Content Placeholder 2">
            <a:extLst>
              <a:ext uri="{FF2B5EF4-FFF2-40B4-BE49-F238E27FC236}">
                <a16:creationId xmlns:a16="http://schemas.microsoft.com/office/drawing/2014/main" id="{88C75AF8-6F2D-4B77-BDC3-493E8E5E3B66}"/>
              </a:ext>
            </a:extLst>
          </p:cNvPr>
          <p:cNvSpPr>
            <a:spLocks noGrp="1"/>
          </p:cNvSpPr>
          <p:nvPr>
            <p:ph idx="1"/>
          </p:nvPr>
        </p:nvSpPr>
        <p:spPr>
          <a:xfrm>
            <a:off x="522514" y="812800"/>
            <a:ext cx="11509829" cy="5900056"/>
          </a:xfrm>
        </p:spPr>
        <p:txBody>
          <a:bodyPr>
            <a:normAutofit/>
          </a:bodyPr>
          <a:lstStyle/>
          <a:p>
            <a:r>
              <a:rPr lang="ru-RU" dirty="0"/>
              <a:t>Код испитивања функције мишљења треба имати на уму да оно може бити оштећено по </a:t>
            </a:r>
            <a:r>
              <a:rPr lang="ru-RU" b="1" dirty="0"/>
              <a:t>форми и садржају </a:t>
            </a:r>
            <a:r>
              <a:rPr lang="ru-RU" dirty="0"/>
              <a:t>или да одговара регресивном тзв. дереистичком мишљењу. </a:t>
            </a:r>
          </a:p>
          <a:p>
            <a:r>
              <a:rPr lang="ru-RU" dirty="0"/>
              <a:t>Постојање </a:t>
            </a:r>
            <a:r>
              <a:rPr lang="ru-RU" dirty="0">
                <a:solidFill>
                  <a:srgbClr val="FF0000"/>
                </a:solidFill>
              </a:rPr>
              <a:t>присилних идеја </a:t>
            </a:r>
            <a:r>
              <a:rPr lang="ru-RU" dirty="0"/>
              <a:t>се прегледом релативно лако може открити јер их болесници сами износе. </a:t>
            </a:r>
          </a:p>
          <a:p>
            <a:r>
              <a:rPr lang="ru-RU" dirty="0">
                <a:solidFill>
                  <a:srgbClr val="FF0000"/>
                </a:solidFill>
              </a:rPr>
              <a:t>Сумануте идеје </a:t>
            </a:r>
            <a:r>
              <a:rPr lang="ru-RU" dirty="0"/>
              <a:t>се некада брзо открију, али их извесни болесници упорно прикривају-дисимулирају. Понекад је потребно велико стрпљење, упорност и искуство да би се неки болесник навео да изнесе свој.</a:t>
            </a:r>
          </a:p>
          <a:p>
            <a:r>
              <a:rPr lang="ru-RU" dirty="0"/>
              <a:t>Препоручљиво је уздржавати се од сувишног повлађивања суманутог садржаја, а такође и енергичног разуверавања. Разговор треба да тече ненаметљиво, спонтано, а да егзаминатор при томе зна шта хоће и не дозволи да га болесник искључиво води. Нису исувише ретки случајеви када болесници упорно дисимулирају своје сумануте идеје, када је потребно показати доста стрпљења и вештине да би се оне откриле. Понекад се то не може постићи само прегледима, већ је потребно и психијатријско опсервирање.</a:t>
            </a:r>
          </a:p>
          <a:p>
            <a:endParaRPr lang="ru-RU" dirty="0"/>
          </a:p>
          <a:p>
            <a:endParaRPr lang="en-US" dirty="0"/>
          </a:p>
        </p:txBody>
      </p:sp>
      <p:pic>
        <p:nvPicPr>
          <p:cNvPr id="5" name="Picture 4">
            <a:extLst>
              <a:ext uri="{FF2B5EF4-FFF2-40B4-BE49-F238E27FC236}">
                <a16:creationId xmlns:a16="http://schemas.microsoft.com/office/drawing/2014/main" id="{3C6D33D1-E5A1-442A-B270-ACBED4B7EB91}"/>
              </a:ext>
            </a:extLst>
          </p:cNvPr>
          <p:cNvPicPr>
            <a:picLocks noChangeAspect="1"/>
          </p:cNvPicPr>
          <p:nvPr/>
        </p:nvPicPr>
        <p:blipFill>
          <a:blip r:embed="rId2"/>
          <a:stretch>
            <a:fillRect/>
          </a:stretch>
        </p:blipFill>
        <p:spPr>
          <a:xfrm>
            <a:off x="7350552" y="145144"/>
            <a:ext cx="2011163" cy="585267"/>
          </a:xfrm>
          <a:prstGeom prst="rect">
            <a:avLst/>
          </a:prstGeom>
        </p:spPr>
      </p:pic>
    </p:spTree>
    <p:extLst>
      <p:ext uri="{BB962C8B-B14F-4D97-AF65-F5344CB8AC3E}">
        <p14:creationId xmlns:p14="http://schemas.microsoft.com/office/powerpoint/2010/main" val="1185035425"/>
      </p:ext>
    </p:extLst>
  </p:cSld>
  <p:clrMapOvr>
    <a:masterClrMapping/>
  </p:clrMapOvr>
  <mc:AlternateContent xmlns:mc="http://schemas.openxmlformats.org/markup-compatibility/2006" xmlns:p14="http://schemas.microsoft.com/office/powerpoint/2010/main">
    <mc:Choice Requires="p14">
      <p:transition spd="slow" p14:dur="2000" advTm="98276"/>
    </mc:Choice>
    <mc:Fallback xmlns="">
      <p:transition spd="slow" advTm="98276"/>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97B318-A3F8-4550-9459-94290D436288}"/>
              </a:ext>
            </a:extLst>
          </p:cNvPr>
          <p:cNvSpPr>
            <a:spLocks noGrp="1"/>
          </p:cNvSpPr>
          <p:nvPr>
            <p:ph idx="1"/>
          </p:nvPr>
        </p:nvSpPr>
        <p:spPr>
          <a:xfrm>
            <a:off x="333829" y="362857"/>
            <a:ext cx="11480800" cy="6183086"/>
          </a:xfrm>
        </p:spPr>
        <p:txBody>
          <a:bodyPr>
            <a:normAutofit lnSpcReduction="10000"/>
          </a:bodyPr>
          <a:lstStyle/>
          <a:p>
            <a:r>
              <a:rPr lang="ru-RU" dirty="0"/>
              <a:t>Када је успостављен контакт, а хетероподаци указују на постојање поремећаја мишљења, онда се могу постављати и директна питања у оваквој форми:</a:t>
            </a:r>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r>
              <a:rPr lang="ru-RU" dirty="0"/>
              <a:t>Ако се добију потврдни одговори, онда треба ићи у детаље да би се добила права слика о врсти и евентуалној персоналној усмерености.</a:t>
            </a:r>
            <a:endParaRPr lang="en-US" dirty="0"/>
          </a:p>
        </p:txBody>
      </p:sp>
      <p:sp>
        <p:nvSpPr>
          <p:cNvPr id="6" name="Rectangle: Rounded Corners 5">
            <a:extLst>
              <a:ext uri="{FF2B5EF4-FFF2-40B4-BE49-F238E27FC236}">
                <a16:creationId xmlns:a16="http://schemas.microsoft.com/office/drawing/2014/main" id="{41C850A7-4DE1-4089-AC9E-B563814DA7D6}"/>
              </a:ext>
            </a:extLst>
          </p:cNvPr>
          <p:cNvSpPr/>
          <p:nvPr/>
        </p:nvSpPr>
        <p:spPr>
          <a:xfrm>
            <a:off x="420914" y="1407887"/>
            <a:ext cx="10943772" cy="404948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mj-lt"/>
              <a:buAutoNum type="arabicPeriod"/>
            </a:pPr>
            <a:r>
              <a:rPr lang="ru-RU" sz="2400" b="1" dirty="0">
                <a:solidFill>
                  <a:schemeClr val="bg1"/>
                </a:solidFill>
              </a:rPr>
              <a:t>Да ли сте приметили да вас људи испитивачки посматрају, прате или чак и прогањају?</a:t>
            </a:r>
          </a:p>
          <a:p>
            <a:pPr marL="457200" indent="-457200">
              <a:buFont typeface="+mj-lt"/>
              <a:buAutoNum type="arabicPeriod"/>
            </a:pPr>
            <a:r>
              <a:rPr lang="ru-RU" sz="2400" b="1" dirty="0">
                <a:solidFill>
                  <a:schemeClr val="bg1"/>
                </a:solidFill>
              </a:rPr>
              <a:t>Да ли сте можда имали утисак да неко утиче на вас?</a:t>
            </a:r>
          </a:p>
          <a:p>
            <a:pPr marL="457200" indent="-457200">
              <a:buFont typeface="+mj-lt"/>
              <a:buAutoNum type="arabicPeriod"/>
            </a:pPr>
            <a:r>
              <a:rPr lang="ru-RU" sz="2400" b="1" dirty="0">
                <a:solidFill>
                  <a:schemeClr val="bg1"/>
                </a:solidFill>
              </a:rPr>
              <a:t>Да ли имате непријатеље, једног или више?</a:t>
            </a:r>
          </a:p>
          <a:p>
            <a:pPr marL="457200" indent="-457200">
              <a:buFont typeface="+mj-lt"/>
              <a:buAutoNum type="arabicPeriod"/>
            </a:pPr>
            <a:r>
              <a:rPr lang="ru-RU" sz="2400" b="1" dirty="0">
                <a:solidFill>
                  <a:schemeClr val="bg1"/>
                </a:solidFill>
              </a:rPr>
              <a:t>Да ли сте љубоморни и зашто, тј. има ли разлога?</a:t>
            </a:r>
          </a:p>
          <a:p>
            <a:pPr marL="457200" indent="-457200">
              <a:buFont typeface="+mj-lt"/>
              <a:buAutoNum type="arabicPeriod"/>
            </a:pPr>
            <a:r>
              <a:rPr lang="ru-RU" sz="2400" b="1" dirty="0">
                <a:solidFill>
                  <a:schemeClr val="bg1"/>
                </a:solidFill>
              </a:rPr>
              <a:t>Да ли Вам се понекад чини да располажете нарочитим способностима, што раније нисте знали или примећивали?</a:t>
            </a:r>
          </a:p>
        </p:txBody>
      </p:sp>
    </p:spTree>
    <p:extLst>
      <p:ext uri="{BB962C8B-B14F-4D97-AF65-F5344CB8AC3E}">
        <p14:creationId xmlns:p14="http://schemas.microsoft.com/office/powerpoint/2010/main" val="977755224"/>
      </p:ext>
    </p:extLst>
  </p:cSld>
  <p:clrMapOvr>
    <a:masterClrMapping/>
  </p:clrMapOvr>
  <mc:AlternateContent xmlns:mc="http://schemas.openxmlformats.org/markup-compatibility/2006" xmlns:p14="http://schemas.microsoft.com/office/powerpoint/2010/main">
    <mc:Choice Requires="p14">
      <p:transition spd="slow" p14:dur="2000" advTm="45904"/>
    </mc:Choice>
    <mc:Fallback xmlns="">
      <p:transition spd="slow" advTm="4590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7A24-FED8-45B9-A142-3CF2C0ED2FB9}"/>
              </a:ext>
            </a:extLst>
          </p:cNvPr>
          <p:cNvSpPr>
            <a:spLocks noGrp="1"/>
          </p:cNvSpPr>
          <p:nvPr>
            <p:ph type="title"/>
          </p:nvPr>
        </p:nvSpPr>
        <p:spPr>
          <a:xfrm>
            <a:off x="2358269" y="333830"/>
            <a:ext cx="7475461" cy="522513"/>
          </a:xfrm>
        </p:spPr>
        <p:txBody>
          <a:bodyPr>
            <a:normAutofit fontScale="90000"/>
          </a:bodyPr>
          <a:lstStyle/>
          <a:p>
            <a:r>
              <a:rPr lang="sr-Cyrl-RS" sz="2400" dirty="0"/>
              <a:t>Испитивање функције памћења</a:t>
            </a:r>
            <a:br>
              <a:rPr lang="sr-Cyrl-RS" dirty="0"/>
            </a:br>
            <a:endParaRPr lang="en-US" dirty="0"/>
          </a:p>
        </p:txBody>
      </p:sp>
      <p:sp>
        <p:nvSpPr>
          <p:cNvPr id="3" name="Content Placeholder 2">
            <a:extLst>
              <a:ext uri="{FF2B5EF4-FFF2-40B4-BE49-F238E27FC236}">
                <a16:creationId xmlns:a16="http://schemas.microsoft.com/office/drawing/2014/main" id="{6617ACCE-73C2-4443-A8AB-CA59E4808BDF}"/>
              </a:ext>
            </a:extLst>
          </p:cNvPr>
          <p:cNvSpPr>
            <a:spLocks noGrp="1"/>
          </p:cNvSpPr>
          <p:nvPr>
            <p:ph idx="1"/>
          </p:nvPr>
        </p:nvSpPr>
        <p:spPr>
          <a:xfrm>
            <a:off x="493485" y="856343"/>
            <a:ext cx="11466286" cy="5667827"/>
          </a:xfrm>
        </p:spPr>
        <p:txBody>
          <a:bodyPr>
            <a:normAutofit/>
          </a:bodyPr>
          <a:lstStyle/>
          <a:p>
            <a:r>
              <a:rPr lang="sr-Cyrl-RS" dirty="0"/>
              <a:t>П</a:t>
            </a:r>
            <a:r>
              <a:rPr lang="ru-RU" dirty="0"/>
              <a:t>рви подаци о памћењу могу с</a:t>
            </a:r>
            <a:r>
              <a:rPr lang="sr-Latn-RS" dirty="0">
                <a:effectLst/>
              </a:rPr>
              <a:t>e</a:t>
            </a:r>
            <a:r>
              <a:rPr lang="ru-RU" dirty="0"/>
              <a:t> добити већ из анамнезе. </a:t>
            </a:r>
          </a:p>
          <a:p>
            <a:r>
              <a:rPr lang="ru-RU" dirty="0"/>
              <a:t>Тако, на пример, једни се жале да брзо упамте, али и брзо забораве; други сматрају да тешко упамте, али зато не заборављају лако. Трећи изјављују да се добро сећају старих догађаја, али не памте скорије. Неки истичу несећање само за извесне, временски ограничене периоде, итд.</a:t>
            </a:r>
          </a:p>
          <a:p>
            <a:endParaRPr lang="ru-RU" dirty="0"/>
          </a:p>
          <a:p>
            <a:endParaRPr lang="ru-RU" dirty="0"/>
          </a:p>
          <a:p>
            <a:pPr marL="0" indent="0">
              <a:buNone/>
            </a:pPr>
            <a:endParaRPr lang="ru-RU" dirty="0"/>
          </a:p>
          <a:p>
            <a:r>
              <a:rPr lang="ru-RU" dirty="0"/>
              <a:t>Познато је да се памћење састоји из три компоненте: </a:t>
            </a:r>
            <a:r>
              <a:rPr lang="ru-RU" b="1" dirty="0">
                <a:solidFill>
                  <a:srgbClr val="FF0000"/>
                </a:solidFill>
              </a:rPr>
              <a:t>упамћивање, ретенције и репродукције</a:t>
            </a:r>
            <a:r>
              <a:rPr lang="ru-RU" dirty="0"/>
              <a:t>.  Заправо, испитује се само запамћивање и репродукција, док се ретенција може установити једино посредним путем, помоћу репродукције.</a:t>
            </a:r>
          </a:p>
          <a:p>
            <a:endParaRPr lang="en-US" dirty="0"/>
          </a:p>
        </p:txBody>
      </p:sp>
      <p:pic>
        <p:nvPicPr>
          <p:cNvPr id="5" name="Picture 4">
            <a:extLst>
              <a:ext uri="{FF2B5EF4-FFF2-40B4-BE49-F238E27FC236}">
                <a16:creationId xmlns:a16="http://schemas.microsoft.com/office/drawing/2014/main" id="{BEF64974-457C-488C-85BB-854FB84ADD7B}"/>
              </a:ext>
            </a:extLst>
          </p:cNvPr>
          <p:cNvPicPr>
            <a:picLocks noChangeAspect="1"/>
          </p:cNvPicPr>
          <p:nvPr/>
        </p:nvPicPr>
        <p:blipFill>
          <a:blip r:embed="rId3"/>
          <a:stretch>
            <a:fillRect/>
          </a:stretch>
        </p:blipFill>
        <p:spPr>
          <a:xfrm>
            <a:off x="7284638" y="137847"/>
            <a:ext cx="1786791" cy="457240"/>
          </a:xfrm>
          <a:prstGeom prst="rect">
            <a:avLst/>
          </a:prstGeom>
        </p:spPr>
      </p:pic>
    </p:spTree>
    <p:extLst>
      <p:ext uri="{BB962C8B-B14F-4D97-AF65-F5344CB8AC3E}">
        <p14:creationId xmlns:p14="http://schemas.microsoft.com/office/powerpoint/2010/main" val="412165764"/>
      </p:ext>
    </p:extLst>
  </p:cSld>
  <p:clrMapOvr>
    <a:masterClrMapping/>
  </p:clrMapOvr>
  <mc:AlternateContent xmlns:mc="http://schemas.openxmlformats.org/markup-compatibility/2006" xmlns:p14="http://schemas.microsoft.com/office/powerpoint/2010/main">
    <mc:Choice Requires="p14">
      <p:transition spd="slow" p14:dur="2000" advTm="42666"/>
    </mc:Choice>
    <mc:Fallback xmlns="">
      <p:transition spd="slow" advTm="4266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40D34C-CB6E-447E-8800-C11CE9C3549E}"/>
              </a:ext>
            </a:extLst>
          </p:cNvPr>
          <p:cNvSpPr>
            <a:spLocks noGrp="1"/>
          </p:cNvSpPr>
          <p:nvPr>
            <p:ph idx="1"/>
          </p:nvPr>
        </p:nvSpPr>
        <p:spPr>
          <a:xfrm>
            <a:off x="174171" y="130629"/>
            <a:ext cx="11669486" cy="6516914"/>
          </a:xfrm>
        </p:spPr>
        <p:txBody>
          <a:bodyPr/>
          <a:lstStyle/>
          <a:p>
            <a:pPr marL="0" indent="0">
              <a:buNone/>
            </a:pPr>
            <a:r>
              <a:rPr lang="ru-RU" b="1" u="sng" dirty="0"/>
              <a:t>Испитивање упамћивања </a:t>
            </a:r>
            <a:endParaRPr lang="sr-Latn-RS" b="1" u="sng" dirty="0"/>
          </a:p>
          <a:p>
            <a:pPr marL="0" indent="0" algn="ctr">
              <a:buNone/>
            </a:pPr>
            <a:endParaRPr lang="ru-RU" b="1" u="sng" dirty="0"/>
          </a:p>
          <a:p>
            <a:r>
              <a:rPr lang="ru-RU" dirty="0"/>
              <a:t>Просечна особа просечног образовања требало би да може да </a:t>
            </a:r>
            <a:r>
              <a:rPr lang="ru-RU" dirty="0">
                <a:solidFill>
                  <a:srgbClr val="FF0000"/>
                </a:solidFill>
              </a:rPr>
              <a:t>упамти шестоцифрени број-  </a:t>
            </a:r>
            <a:r>
              <a:rPr lang="ru-RU" dirty="0"/>
              <a:t>као на пример: 6, </a:t>
            </a:r>
            <a:r>
              <a:rPr lang="sr-Latn-RS" dirty="0"/>
              <a:t>5</a:t>
            </a:r>
            <a:r>
              <a:rPr lang="ru-RU" dirty="0"/>
              <a:t>, 2, 7, 4, 9. Испитанику се претходно објасни шта се од њега захтева, кажу му се бројке, он их понови, а затим се постави неколико питања да би му се одвратила пажња и спречило понављање у себи датих бројева. После неколико минута од испитаника се очекује да понови свих шест бројева, истим редоследом како су задати. </a:t>
            </a:r>
          </a:p>
          <a:p>
            <a:r>
              <a:rPr lang="ru-RU" dirty="0"/>
              <a:t>Уколико је посреди старија особа или лице ненавикнуто на рад са цифрама, или болесник са очигледно слабијим запамћивањем, може се дати и мање бројева, 5, 4 па и три. </a:t>
            </a:r>
            <a:endParaRPr lang="sr-Latn-RS" dirty="0"/>
          </a:p>
          <a:p>
            <a:r>
              <a:rPr lang="ru-RU" dirty="0"/>
              <a:t>Уместо бројева може се од испитаника захтевати да, после неколико минута, понови једну дужу реченицу, на пример: </a:t>
            </a:r>
            <a:r>
              <a:rPr lang="ru-RU" dirty="0">
                <a:solidFill>
                  <a:srgbClr val="FF0000"/>
                </a:solidFill>
              </a:rPr>
              <a:t>"На јужном полу је веома хладно време и због тога је тамо живот врло тежак”. </a:t>
            </a:r>
            <a:r>
              <a:rPr lang="ru-RU" dirty="0"/>
              <a:t>Реченицу треба поновити истим редоследом речи, а настојати да она по свом садржају буде индиферентна за испитаника.</a:t>
            </a:r>
          </a:p>
          <a:p>
            <a:endParaRPr lang="en-US" dirty="0"/>
          </a:p>
        </p:txBody>
      </p:sp>
    </p:spTree>
    <p:extLst>
      <p:ext uri="{BB962C8B-B14F-4D97-AF65-F5344CB8AC3E}">
        <p14:creationId xmlns:p14="http://schemas.microsoft.com/office/powerpoint/2010/main" val="842547759"/>
      </p:ext>
    </p:extLst>
  </p:cSld>
  <p:clrMapOvr>
    <a:masterClrMapping/>
  </p:clrMapOvr>
  <mc:AlternateContent xmlns:mc="http://schemas.openxmlformats.org/markup-compatibility/2006" xmlns:p14="http://schemas.microsoft.com/office/powerpoint/2010/main">
    <mc:Choice Requires="p14">
      <p:transition spd="slow" p14:dur="2000" advTm="64436"/>
    </mc:Choice>
    <mc:Fallback xmlns="">
      <p:transition spd="slow" advTm="64436"/>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FA4FED-3BBB-42DB-9EE0-6AEF059B8922}"/>
              </a:ext>
            </a:extLst>
          </p:cNvPr>
          <p:cNvSpPr>
            <a:spLocks noGrp="1"/>
          </p:cNvSpPr>
          <p:nvPr>
            <p:ph idx="1"/>
          </p:nvPr>
        </p:nvSpPr>
        <p:spPr>
          <a:xfrm>
            <a:off x="420914" y="1611086"/>
            <a:ext cx="10846643" cy="4180114"/>
          </a:xfrm>
        </p:spPr>
        <p:txBody>
          <a:bodyPr/>
          <a:lstStyle/>
          <a:p>
            <a:pPr algn="just"/>
            <a:r>
              <a:rPr lang="ru-RU" dirty="0"/>
              <a:t>Оне особе које оваквим испитивањем испоље слабост упамћења, могу се испитати на још једноставнији начин. Узме се 5-6 предмета, који се обично налазе при руци, на пример, наливперо, сат, кључ, чешаљ, новчаник, блок и слично па им се то покаже и одмах склони из видног поља у фијоку, џеп. Потом се разговара краће време о другим стварима, па се захтева да понови показане предмете.</a:t>
            </a:r>
            <a:endParaRPr lang="en-US" dirty="0"/>
          </a:p>
        </p:txBody>
      </p:sp>
    </p:spTree>
    <p:extLst>
      <p:ext uri="{BB962C8B-B14F-4D97-AF65-F5344CB8AC3E}">
        <p14:creationId xmlns:p14="http://schemas.microsoft.com/office/powerpoint/2010/main" val="2058370163"/>
      </p:ext>
    </p:extLst>
  </p:cSld>
  <p:clrMapOvr>
    <a:masterClrMapping/>
  </p:clrMapOvr>
  <mc:AlternateContent xmlns:mc="http://schemas.openxmlformats.org/markup-compatibility/2006" xmlns:p14="http://schemas.microsoft.com/office/powerpoint/2010/main">
    <mc:Choice Requires="p14">
      <p:transition spd="slow" p14:dur="2000" advTm="27825"/>
    </mc:Choice>
    <mc:Fallback xmlns="">
      <p:transition spd="slow" advTm="27825"/>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9A88E6-EB59-4C6D-9540-B4D138689A71}"/>
              </a:ext>
            </a:extLst>
          </p:cNvPr>
          <p:cNvSpPr>
            <a:spLocks noGrp="1"/>
          </p:cNvSpPr>
          <p:nvPr>
            <p:ph idx="1"/>
          </p:nvPr>
        </p:nvSpPr>
        <p:spPr>
          <a:xfrm>
            <a:off x="333828" y="348343"/>
            <a:ext cx="11451771" cy="6081486"/>
          </a:xfrm>
        </p:spPr>
        <p:txBody>
          <a:bodyPr>
            <a:normAutofit/>
          </a:bodyPr>
          <a:lstStyle/>
          <a:p>
            <a:r>
              <a:rPr lang="ru-RU" dirty="0"/>
              <a:t>У испитивању, односно проверавању памћења, служимо се и објективним и субјективним ”оријентирима". Објективних (заједничких) има мање, али су заједнички и за испитивача, док субјективних има знатно више, али их је често немогуће проверити.</a:t>
            </a:r>
            <a:endParaRPr lang="sr-Latn-RS" dirty="0"/>
          </a:p>
          <a:p>
            <a:endParaRPr lang="sr-Latn-RS" dirty="0"/>
          </a:p>
          <a:p>
            <a:r>
              <a:rPr lang="sr-Cyrl-RS" dirty="0"/>
              <a:t>Важни догађаји могу бити </a:t>
            </a:r>
            <a:r>
              <a:rPr lang="sr-Cyrl-RS" dirty="0">
                <a:solidFill>
                  <a:srgbClr val="FF0000"/>
                </a:solidFill>
              </a:rPr>
              <a:t>објективни</a:t>
            </a:r>
            <a:r>
              <a:rPr lang="sr-Cyrl-RS" dirty="0"/>
              <a:t>, заједнички за мање или веће групациј</a:t>
            </a:r>
            <a:r>
              <a:rPr lang="sr-Latn-RS" dirty="0"/>
              <a:t>e</a:t>
            </a:r>
            <a:r>
              <a:rPr lang="sr-Cyrl-RS" dirty="0"/>
              <a:t> људи, као на пример ратови, крупни политички догађаји, земљотреси и друге елементарне несреће.</a:t>
            </a:r>
          </a:p>
          <a:p>
            <a:endParaRPr lang="sr-Cyrl-RS" dirty="0"/>
          </a:p>
          <a:p>
            <a:r>
              <a:rPr lang="sr-Cyrl-RS" dirty="0"/>
              <a:t> Поред тога сваки човек има и своје, </a:t>
            </a:r>
            <a:r>
              <a:rPr lang="sr-Cyrl-RS" dirty="0">
                <a:solidFill>
                  <a:srgbClr val="FF0000"/>
                </a:solidFill>
              </a:rPr>
              <a:t>субјективне датуме</a:t>
            </a:r>
            <a:r>
              <a:rPr lang="sr-Cyrl-RS" dirty="0"/>
              <a:t>, везане за сопствене важне догађаје: период школовања, служба у војсци, женидба, развод, смрт неког блиског члана породицц, радањц детета, дипломирање, добијање стана итд. Други, мање важни догађаји, временски се одређују у односу на ове крупне датумц који се памте.</a:t>
            </a:r>
            <a:endParaRPr lang="sr-Latn-RS" dirty="0"/>
          </a:p>
          <a:p>
            <a:endParaRPr lang="sr-Latn-RS" dirty="0"/>
          </a:p>
          <a:p>
            <a:r>
              <a:rPr lang="ru-RU" dirty="0">
                <a:effectLst/>
              </a:rPr>
              <a:t>За испитивање памћења можемо се послужити и провером школског знања, нарочито оних ствари за које се претпоставља да их је болесник свакако морао да зна.</a:t>
            </a:r>
            <a:endParaRPr lang="en-US" dirty="0">
              <a:effectLst/>
            </a:endParaRPr>
          </a:p>
        </p:txBody>
      </p:sp>
    </p:spTree>
    <p:extLst>
      <p:ext uri="{BB962C8B-B14F-4D97-AF65-F5344CB8AC3E}">
        <p14:creationId xmlns:p14="http://schemas.microsoft.com/office/powerpoint/2010/main" val="2853555934"/>
      </p:ext>
    </p:extLst>
  </p:cSld>
  <p:clrMapOvr>
    <a:masterClrMapping/>
  </p:clrMapOvr>
  <mc:AlternateContent xmlns:mc="http://schemas.openxmlformats.org/markup-compatibility/2006" xmlns:p14="http://schemas.microsoft.com/office/powerpoint/2010/main">
    <mc:Choice Requires="p14">
      <p:transition spd="slow" p14:dur="2000" advTm="53544"/>
    </mc:Choice>
    <mc:Fallback xmlns="">
      <p:transition spd="slow" advTm="53544"/>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54FAE-58BA-4429-9CB0-7B5A11B5EBE0}"/>
              </a:ext>
            </a:extLst>
          </p:cNvPr>
          <p:cNvSpPr>
            <a:spLocks noGrp="1"/>
          </p:cNvSpPr>
          <p:nvPr>
            <p:ph type="title"/>
          </p:nvPr>
        </p:nvSpPr>
        <p:spPr/>
        <p:txBody>
          <a:bodyPr>
            <a:normAutofit/>
          </a:bodyPr>
          <a:lstStyle/>
          <a:p>
            <a:r>
              <a:rPr lang="sr-Cyrl-RS" sz="2200" dirty="0"/>
              <a:t>Испитивање функције ИНТЕЛИГЕНЦИЈЕ</a:t>
            </a:r>
            <a:endParaRPr lang="en-US" sz="2200" dirty="0"/>
          </a:p>
        </p:txBody>
      </p:sp>
      <p:sp>
        <p:nvSpPr>
          <p:cNvPr id="3" name="Content Placeholder 2">
            <a:extLst>
              <a:ext uri="{FF2B5EF4-FFF2-40B4-BE49-F238E27FC236}">
                <a16:creationId xmlns:a16="http://schemas.microsoft.com/office/drawing/2014/main" id="{A33BE5A7-C1A1-457D-B9C8-B4559E6E0FE9}"/>
              </a:ext>
            </a:extLst>
          </p:cNvPr>
          <p:cNvSpPr>
            <a:spLocks noGrp="1"/>
          </p:cNvSpPr>
          <p:nvPr>
            <p:ph idx="1"/>
          </p:nvPr>
        </p:nvSpPr>
        <p:spPr/>
        <p:txBody>
          <a:bodyPr/>
          <a:lstStyle/>
          <a:p>
            <a:r>
              <a:rPr lang="sr-Cyrl-RS" dirty="0"/>
              <a:t>У испитивању интелигенције психијатрија се служи тзв. </a:t>
            </a:r>
            <a:r>
              <a:rPr lang="sr-Cyrl-RS" dirty="0">
                <a:solidFill>
                  <a:srgbClr val="FF0000"/>
                </a:solidFill>
              </a:rPr>
              <a:t>Клиничким тестом интелигенције</a:t>
            </a:r>
            <a:r>
              <a:rPr lang="sr-Cyrl-RS" dirty="0"/>
              <a:t>. Овај тест се назива „малим“ јер се разликује од правих, психолошких тестова интелигенције (</a:t>
            </a:r>
            <a:r>
              <a:rPr lang="sr-Latn-RS" dirty="0">
                <a:effectLst/>
              </a:rPr>
              <a:t>WB</a:t>
            </a:r>
            <a:r>
              <a:rPr lang="sr-Cyrl-RS" dirty="0"/>
              <a:t>-скала, Равеновие прогресивне матрице и др )које примењују психолози. Клинички тест интелигенције може да примењује сваки лекар са циљем оквирне процене интелектуалних способности пацијента.</a:t>
            </a:r>
            <a:endParaRPr lang="en-US" dirty="0"/>
          </a:p>
        </p:txBody>
      </p:sp>
      <p:pic>
        <p:nvPicPr>
          <p:cNvPr id="5" name="Picture 4">
            <a:extLst>
              <a:ext uri="{FF2B5EF4-FFF2-40B4-BE49-F238E27FC236}">
                <a16:creationId xmlns:a16="http://schemas.microsoft.com/office/drawing/2014/main" id="{45128087-5AF2-4978-AABB-B71F9038B518}"/>
              </a:ext>
            </a:extLst>
          </p:cNvPr>
          <p:cNvPicPr>
            <a:picLocks noChangeAspect="1"/>
          </p:cNvPicPr>
          <p:nvPr/>
        </p:nvPicPr>
        <p:blipFill>
          <a:blip r:embed="rId2"/>
          <a:stretch>
            <a:fillRect/>
          </a:stretch>
        </p:blipFill>
        <p:spPr>
          <a:xfrm>
            <a:off x="6762124" y="1066800"/>
            <a:ext cx="2802790" cy="457240"/>
          </a:xfrm>
          <a:prstGeom prst="rect">
            <a:avLst/>
          </a:prstGeom>
        </p:spPr>
      </p:pic>
    </p:spTree>
    <p:extLst>
      <p:ext uri="{BB962C8B-B14F-4D97-AF65-F5344CB8AC3E}">
        <p14:creationId xmlns:p14="http://schemas.microsoft.com/office/powerpoint/2010/main" val="2340247772"/>
      </p:ext>
    </p:extLst>
  </p:cSld>
  <p:clrMapOvr>
    <a:masterClrMapping/>
  </p:clrMapOvr>
  <mc:AlternateContent xmlns:mc="http://schemas.openxmlformats.org/markup-compatibility/2006" xmlns:p14="http://schemas.microsoft.com/office/powerpoint/2010/main">
    <mc:Choice Requires="p14">
      <p:transition spd="slow" p14:dur="2000" advTm="28673"/>
    </mc:Choice>
    <mc:Fallback xmlns="">
      <p:transition spd="slow" advTm="28673"/>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84B083-ED26-47BC-A0EA-7CA85E729F46}"/>
              </a:ext>
            </a:extLst>
          </p:cNvPr>
          <p:cNvSpPr>
            <a:spLocks noGrp="1"/>
          </p:cNvSpPr>
          <p:nvPr>
            <p:ph idx="1"/>
          </p:nvPr>
        </p:nvSpPr>
        <p:spPr>
          <a:xfrm>
            <a:off x="130629" y="319314"/>
            <a:ext cx="11713028" cy="6270172"/>
          </a:xfrm>
        </p:spPr>
        <p:txBody>
          <a:bodyPr>
            <a:normAutofit/>
          </a:bodyPr>
          <a:lstStyle/>
          <a:p>
            <a:r>
              <a:rPr lang="ru-RU" dirty="0"/>
              <a:t>Основни предуслови за испитивање интелигенције су: </a:t>
            </a:r>
          </a:p>
          <a:p>
            <a:pPr marL="0" indent="0">
              <a:buNone/>
            </a:pPr>
            <a:r>
              <a:rPr lang="ru-RU" dirty="0"/>
              <a:t>очувана свест, добра пажња, способност схватања (перцепција), добровољност (спремност за испитивање) одсуство замора и одсуство афекта (мисли се само на актуелну, тестовну ситуацију)</a:t>
            </a:r>
          </a:p>
          <a:p>
            <a:pPr marL="0" indent="0">
              <a:buNone/>
            </a:pPr>
            <a:endParaRPr lang="ru-RU" dirty="0"/>
          </a:p>
          <a:p>
            <a:r>
              <a:rPr lang="ru-RU" dirty="0"/>
              <a:t>Уколико имамо пред собом сасвим необразовану, примитивну особу, започињемо испитивање најједноставнијим питањем: </a:t>
            </a:r>
          </a:p>
          <a:p>
            <a:pPr marL="0" indent="0">
              <a:buNone/>
            </a:pPr>
            <a:r>
              <a:rPr lang="ru-RU" dirty="0">
                <a:solidFill>
                  <a:srgbClr val="FF0000"/>
                </a:solidFill>
              </a:rPr>
              <a:t>Колико има годишњих доба, месеци у години, дана у недељи. </a:t>
            </a:r>
            <a:r>
              <a:rPr lang="ru-RU" dirty="0"/>
              <a:t>Захтева се од испитаника да наброји дане и месеце по редоследу. Захтевом да наброји дане, односно месеце, обрнутим редом истовремено се испитује и пажња.</a:t>
            </a:r>
          </a:p>
          <a:p>
            <a:r>
              <a:rPr lang="ru-RU" dirty="0"/>
              <a:t>Из тога се, ради посредне процене опште конгитивне способности, неосетно може прећи на испитивање аритметичког резоновања (или нумеричке способности). У пракси се често користе </a:t>
            </a:r>
            <a:r>
              <a:rPr lang="ru-RU" dirty="0">
                <a:solidFill>
                  <a:srgbClr val="FF0000"/>
                </a:solidFill>
              </a:rPr>
              <a:t>тзв. Серија 7.</a:t>
            </a:r>
          </a:p>
          <a:p>
            <a:r>
              <a:rPr lang="ru-RU" dirty="0"/>
              <a:t>Пацијент добија задатак </a:t>
            </a:r>
            <a:r>
              <a:rPr lang="ru-RU" dirty="0">
                <a:solidFill>
                  <a:srgbClr val="FF0000"/>
                </a:solidFill>
              </a:rPr>
              <a:t>да одузме 7 од 100; 100-7=93, 93-7, 86-7 </a:t>
            </a:r>
            <a:r>
              <a:rPr lang="ru-RU" dirty="0"/>
              <a:t>итд. или . једноставни аритметички задаци који нису уходани ранијим учењем, нпр. </a:t>
            </a:r>
            <a:r>
              <a:rPr lang="ru-RU" dirty="0">
                <a:solidFill>
                  <a:srgbClr val="FF0000"/>
                </a:solidFill>
              </a:rPr>
              <a:t>119 мање 35 </a:t>
            </a:r>
            <a:r>
              <a:rPr lang="ru-RU" dirty="0"/>
              <a:t>и сл.</a:t>
            </a:r>
          </a:p>
          <a:p>
            <a:pPr marL="0" indent="0">
              <a:buNone/>
            </a:pPr>
            <a:endParaRPr lang="en-US" dirty="0"/>
          </a:p>
        </p:txBody>
      </p:sp>
    </p:spTree>
    <p:extLst>
      <p:ext uri="{BB962C8B-B14F-4D97-AF65-F5344CB8AC3E}">
        <p14:creationId xmlns:p14="http://schemas.microsoft.com/office/powerpoint/2010/main" val="624477148"/>
      </p:ext>
    </p:extLst>
  </p:cSld>
  <p:clrMapOvr>
    <a:masterClrMapping/>
  </p:clrMapOvr>
  <mc:AlternateContent xmlns:mc="http://schemas.openxmlformats.org/markup-compatibility/2006" xmlns:p14="http://schemas.microsoft.com/office/powerpoint/2010/main">
    <mc:Choice Requires="p14">
      <p:transition spd="slow" p14:dur="2000" advTm="69116"/>
    </mc:Choice>
    <mc:Fallback xmlns="">
      <p:transition spd="slow" advTm="69116"/>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2757465-1834-4430-85FF-92CAB3F6182F}"/>
              </a:ext>
            </a:extLst>
          </p:cNvPr>
          <p:cNvSpPr>
            <a:spLocks noGrp="1" noChangeArrowheads="1"/>
          </p:cNvSpPr>
          <p:nvPr>
            <p:ph type="title"/>
          </p:nvPr>
        </p:nvSpPr>
        <p:spPr/>
        <p:txBody>
          <a:bodyPr rtlCol="0">
            <a:normAutofit/>
          </a:bodyPr>
          <a:lstStyle/>
          <a:p>
            <a:pPr algn="ctr">
              <a:defRPr/>
            </a:pPr>
            <a:br>
              <a:rPr lang="sr-Latn-CS" sz="3600" dirty="0"/>
            </a:br>
            <a:r>
              <a:rPr lang="sr-Cyrl-RS" sz="3600" dirty="0"/>
              <a:t>ИСПИТИВАЊЕ </a:t>
            </a:r>
            <a:r>
              <a:rPr lang="pt-PT" sz="3600" dirty="0"/>
              <a:t>Психи</a:t>
            </a:r>
            <a:r>
              <a:rPr lang="en-US" sz="3600" dirty="0">
                <a:cs typeface="Tahoma" pitchFamily="34" charset="0"/>
              </a:rPr>
              <a:t>ч</a:t>
            </a:r>
            <a:r>
              <a:rPr lang="pt-PT" sz="3600" dirty="0"/>
              <a:t>ке функције</a:t>
            </a:r>
          </a:p>
        </p:txBody>
      </p:sp>
      <p:pic>
        <p:nvPicPr>
          <p:cNvPr id="6147" name="Picture 19" descr="physiology_withpsychology_c">
            <a:extLst>
              <a:ext uri="{FF2B5EF4-FFF2-40B4-BE49-F238E27FC236}">
                <a16:creationId xmlns:a16="http://schemas.microsoft.com/office/drawing/2014/main" id="{96039418-D358-446A-8443-8219AC2A45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388" y="2060575"/>
            <a:ext cx="114935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Oval 20">
            <a:extLst>
              <a:ext uri="{FF2B5EF4-FFF2-40B4-BE49-F238E27FC236}">
                <a16:creationId xmlns:a16="http://schemas.microsoft.com/office/drawing/2014/main" id="{6064B6C4-A283-4014-8223-0F4409FD3210}"/>
              </a:ext>
            </a:extLst>
          </p:cNvPr>
          <p:cNvSpPr>
            <a:spLocks noChangeArrowheads="1"/>
          </p:cNvSpPr>
          <p:nvPr/>
        </p:nvSpPr>
        <p:spPr bwMode="auto">
          <a:xfrm>
            <a:off x="5592763" y="1557338"/>
            <a:ext cx="4824412" cy="4679950"/>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СВЕСТ</a:t>
            </a:r>
          </a:p>
        </p:txBody>
      </p:sp>
      <p:sp>
        <p:nvSpPr>
          <p:cNvPr id="6149" name="Oval 21">
            <a:extLst>
              <a:ext uri="{FF2B5EF4-FFF2-40B4-BE49-F238E27FC236}">
                <a16:creationId xmlns:a16="http://schemas.microsoft.com/office/drawing/2014/main" id="{D8EEDE81-4408-421E-901C-14C19AACA406}"/>
              </a:ext>
            </a:extLst>
          </p:cNvPr>
          <p:cNvSpPr>
            <a:spLocks noChangeArrowheads="1"/>
          </p:cNvSpPr>
          <p:nvPr/>
        </p:nvSpPr>
        <p:spPr bwMode="auto">
          <a:xfrm>
            <a:off x="7032626" y="1844676"/>
            <a:ext cx="1008063" cy="1008063"/>
          </a:xfrm>
          <a:prstGeom prst="ellipse">
            <a:avLst/>
          </a:prstGeom>
          <a:solidFill>
            <a:schemeClr val="folHlink"/>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Па</a:t>
            </a:r>
            <a:r>
              <a:rPr lang="en-US" altLang="en-US" dirty="0"/>
              <a:t>ж</a:t>
            </a:r>
            <a:r>
              <a:rPr lang="pt-PT" altLang="en-US" dirty="0"/>
              <a:t>ња</a:t>
            </a:r>
          </a:p>
        </p:txBody>
      </p:sp>
      <p:sp>
        <p:nvSpPr>
          <p:cNvPr id="6150" name="Oval 22">
            <a:extLst>
              <a:ext uri="{FF2B5EF4-FFF2-40B4-BE49-F238E27FC236}">
                <a16:creationId xmlns:a16="http://schemas.microsoft.com/office/drawing/2014/main" id="{D7BCDBDE-E7D6-4B56-9023-67E7A98A9434}"/>
              </a:ext>
            </a:extLst>
          </p:cNvPr>
          <p:cNvSpPr>
            <a:spLocks noChangeArrowheads="1"/>
          </p:cNvSpPr>
          <p:nvPr/>
        </p:nvSpPr>
        <p:spPr bwMode="auto">
          <a:xfrm>
            <a:off x="6745288" y="4797425"/>
            <a:ext cx="1079500" cy="1081088"/>
          </a:xfrm>
          <a:prstGeom prst="ellipse">
            <a:avLst/>
          </a:prstGeom>
          <a:solidFill>
            <a:schemeClr val="accent2"/>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Пам</a:t>
            </a:r>
            <a:r>
              <a:rPr lang="en-US" altLang="en-US">
                <a:cs typeface="Tahoma" panose="020B0604030504040204" pitchFamily="34" charset="0"/>
              </a:rPr>
              <a:t>ћ</a:t>
            </a:r>
            <a:r>
              <a:rPr lang="pt-PT" altLang="en-US"/>
              <a:t>ење</a:t>
            </a:r>
          </a:p>
        </p:txBody>
      </p:sp>
      <p:sp>
        <p:nvSpPr>
          <p:cNvPr id="6151" name="Oval 23">
            <a:extLst>
              <a:ext uri="{FF2B5EF4-FFF2-40B4-BE49-F238E27FC236}">
                <a16:creationId xmlns:a16="http://schemas.microsoft.com/office/drawing/2014/main" id="{EF4A7512-E445-486C-B818-838A64C07645}"/>
              </a:ext>
            </a:extLst>
          </p:cNvPr>
          <p:cNvSpPr>
            <a:spLocks noChangeArrowheads="1"/>
          </p:cNvSpPr>
          <p:nvPr/>
        </p:nvSpPr>
        <p:spPr bwMode="auto">
          <a:xfrm>
            <a:off x="9048750" y="4076701"/>
            <a:ext cx="1079500" cy="1008063"/>
          </a:xfrm>
          <a:prstGeom prst="ellipse">
            <a:avLst/>
          </a:prstGeom>
          <a:solidFill>
            <a:srgbClr val="FF0000"/>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Емоције</a:t>
            </a:r>
          </a:p>
        </p:txBody>
      </p:sp>
      <p:sp>
        <p:nvSpPr>
          <p:cNvPr id="6152" name="Oval 24">
            <a:extLst>
              <a:ext uri="{FF2B5EF4-FFF2-40B4-BE49-F238E27FC236}">
                <a16:creationId xmlns:a16="http://schemas.microsoft.com/office/drawing/2014/main" id="{5901FD44-8C60-48D1-8692-B71C3AE0FA07}"/>
              </a:ext>
            </a:extLst>
          </p:cNvPr>
          <p:cNvSpPr>
            <a:spLocks noChangeArrowheads="1"/>
          </p:cNvSpPr>
          <p:nvPr/>
        </p:nvSpPr>
        <p:spPr bwMode="auto">
          <a:xfrm>
            <a:off x="8256588" y="1916114"/>
            <a:ext cx="1008062" cy="1081087"/>
          </a:xfrm>
          <a:prstGeom prst="ellipse">
            <a:avLst/>
          </a:prstGeom>
          <a:solidFill>
            <a:srgbClr val="FF66CC"/>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Нагони</a:t>
            </a:r>
          </a:p>
        </p:txBody>
      </p:sp>
      <p:sp>
        <p:nvSpPr>
          <p:cNvPr id="6153" name="Oval 35">
            <a:extLst>
              <a:ext uri="{FF2B5EF4-FFF2-40B4-BE49-F238E27FC236}">
                <a16:creationId xmlns:a16="http://schemas.microsoft.com/office/drawing/2014/main" id="{AA1FE41C-F007-4F36-B811-1DC568EAA195}"/>
              </a:ext>
            </a:extLst>
          </p:cNvPr>
          <p:cNvSpPr>
            <a:spLocks noChangeArrowheads="1"/>
          </p:cNvSpPr>
          <p:nvPr/>
        </p:nvSpPr>
        <p:spPr bwMode="auto">
          <a:xfrm>
            <a:off x="5951538" y="2636838"/>
            <a:ext cx="1008062" cy="1079500"/>
          </a:xfrm>
          <a:prstGeom prst="ellipse">
            <a:avLst/>
          </a:prstGeom>
          <a:solidFill>
            <a:srgbClr val="0066FF"/>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Опа</a:t>
            </a:r>
            <a:r>
              <a:rPr lang="en-US" altLang="en-US"/>
              <a:t>ж</a:t>
            </a:r>
            <a:r>
              <a:rPr lang="pt-PT" altLang="en-US"/>
              <a:t>ање</a:t>
            </a:r>
          </a:p>
        </p:txBody>
      </p:sp>
      <p:sp>
        <p:nvSpPr>
          <p:cNvPr id="6154" name="Oval 36">
            <a:extLst>
              <a:ext uri="{FF2B5EF4-FFF2-40B4-BE49-F238E27FC236}">
                <a16:creationId xmlns:a16="http://schemas.microsoft.com/office/drawing/2014/main" id="{130B7084-BF2A-4C47-B0C2-AD3362191246}"/>
              </a:ext>
            </a:extLst>
          </p:cNvPr>
          <p:cNvSpPr>
            <a:spLocks noChangeArrowheads="1"/>
          </p:cNvSpPr>
          <p:nvPr/>
        </p:nvSpPr>
        <p:spPr bwMode="auto">
          <a:xfrm>
            <a:off x="9191625" y="2924176"/>
            <a:ext cx="935038" cy="936625"/>
          </a:xfrm>
          <a:prstGeom prst="ellipse">
            <a:avLst/>
          </a:prstGeom>
          <a:solidFill>
            <a:srgbClr val="99FF66"/>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Воља</a:t>
            </a:r>
          </a:p>
        </p:txBody>
      </p:sp>
      <p:sp>
        <p:nvSpPr>
          <p:cNvPr id="6155" name="Oval 37">
            <a:extLst>
              <a:ext uri="{FF2B5EF4-FFF2-40B4-BE49-F238E27FC236}">
                <a16:creationId xmlns:a16="http://schemas.microsoft.com/office/drawing/2014/main" id="{493D933B-BAD6-4C47-8573-5C9E32E08FA0}"/>
              </a:ext>
            </a:extLst>
          </p:cNvPr>
          <p:cNvSpPr>
            <a:spLocks noChangeArrowheads="1"/>
          </p:cNvSpPr>
          <p:nvPr/>
        </p:nvSpPr>
        <p:spPr bwMode="auto">
          <a:xfrm>
            <a:off x="8040688" y="4941888"/>
            <a:ext cx="1223962" cy="1008062"/>
          </a:xfrm>
          <a:prstGeom prst="ellipse">
            <a:avLst/>
          </a:prstGeom>
          <a:solidFill>
            <a:srgbClr val="9999FF"/>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sz="1400"/>
              <a:t>Интелигенција</a:t>
            </a:r>
          </a:p>
        </p:txBody>
      </p:sp>
      <p:sp>
        <p:nvSpPr>
          <p:cNvPr id="6156" name="Oval 38">
            <a:extLst>
              <a:ext uri="{FF2B5EF4-FFF2-40B4-BE49-F238E27FC236}">
                <a16:creationId xmlns:a16="http://schemas.microsoft.com/office/drawing/2014/main" id="{20DEE5CC-C806-4FE6-9050-B31565C77C63}"/>
              </a:ext>
            </a:extLst>
          </p:cNvPr>
          <p:cNvSpPr>
            <a:spLocks noChangeArrowheads="1"/>
          </p:cNvSpPr>
          <p:nvPr/>
        </p:nvSpPr>
        <p:spPr bwMode="auto">
          <a:xfrm>
            <a:off x="5880101" y="3933826"/>
            <a:ext cx="1008063" cy="1008063"/>
          </a:xfrm>
          <a:prstGeom prst="ellipse">
            <a:avLst/>
          </a:prstGeom>
          <a:solidFill>
            <a:srgbClr val="CC6600"/>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sz="1600"/>
              <a:t>Ми</a:t>
            </a:r>
            <a:r>
              <a:rPr lang="en-US" altLang="en-US" sz="1600">
                <a:cs typeface="Tahoma" panose="020B0604030504040204" pitchFamily="34" charset="0"/>
              </a:rPr>
              <a:t>ш</a:t>
            </a:r>
            <a:r>
              <a:rPr lang="pt-PT" altLang="en-US" sz="1600"/>
              <a:t>љење</a:t>
            </a:r>
          </a:p>
        </p:txBody>
      </p:sp>
      <p:sp>
        <p:nvSpPr>
          <p:cNvPr id="6157" name="Text Box 41">
            <a:extLst>
              <a:ext uri="{FF2B5EF4-FFF2-40B4-BE49-F238E27FC236}">
                <a16:creationId xmlns:a16="http://schemas.microsoft.com/office/drawing/2014/main" id="{2D434858-61E3-4787-8B51-8172CC2BF267}"/>
              </a:ext>
            </a:extLst>
          </p:cNvPr>
          <p:cNvSpPr txBox="1">
            <a:spLocks noChangeArrowheads="1"/>
          </p:cNvSpPr>
          <p:nvPr/>
        </p:nvSpPr>
        <p:spPr bwMode="auto">
          <a:xfrm>
            <a:off x="3216276" y="3068638"/>
            <a:ext cx="295116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r>
              <a:rPr lang="pt-PT" altLang="en-US" sz="9600" b="1">
                <a:latin typeface="Lucida Sans Unicode" panose="020B0602030504020204" pitchFamily="34" charset="0"/>
                <a:sym typeface="Symbol" panose="05050102010706020507" pitchFamily="18" charset="2"/>
              </a:rPr>
              <a:t>=</a:t>
            </a:r>
          </a:p>
        </p:txBody>
      </p:sp>
      <p:pic>
        <p:nvPicPr>
          <p:cNvPr id="6158" name="Picture 43" descr="psychology1">
            <a:extLst>
              <a:ext uri="{FF2B5EF4-FFF2-40B4-BE49-F238E27FC236}">
                <a16:creationId xmlns:a16="http://schemas.microsoft.com/office/drawing/2014/main" id="{6B836F99-25BA-4FBE-B5C1-F4F2CCA68A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3500438"/>
            <a:ext cx="115887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Picture 45" descr="Psychology_BSc">
            <a:extLst>
              <a:ext uri="{FF2B5EF4-FFF2-40B4-BE49-F238E27FC236}">
                <a16:creationId xmlns:a16="http://schemas.microsoft.com/office/drawing/2014/main" id="{1B8C480C-ACE9-48E9-AD55-F1A1F1EBF7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9" y="5011739"/>
            <a:ext cx="1152525"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0" name="Line 49">
            <a:extLst>
              <a:ext uri="{FF2B5EF4-FFF2-40B4-BE49-F238E27FC236}">
                <a16:creationId xmlns:a16="http://schemas.microsoft.com/office/drawing/2014/main" id="{AD47B25C-8630-42C5-B7B9-24BC90D0FAE5}"/>
              </a:ext>
            </a:extLst>
          </p:cNvPr>
          <p:cNvSpPr>
            <a:spLocks noChangeShapeType="1"/>
          </p:cNvSpPr>
          <p:nvPr/>
        </p:nvSpPr>
        <p:spPr bwMode="auto">
          <a:xfrm>
            <a:off x="3000375" y="1628775"/>
            <a:ext cx="0" cy="4679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 name="Line 50">
            <a:extLst>
              <a:ext uri="{FF2B5EF4-FFF2-40B4-BE49-F238E27FC236}">
                <a16:creationId xmlns:a16="http://schemas.microsoft.com/office/drawing/2014/main" id="{7D307D6E-5E7C-4298-8F5B-66C1B4BC23B9}"/>
              </a:ext>
            </a:extLst>
          </p:cNvPr>
          <p:cNvSpPr>
            <a:spLocks noChangeShapeType="1"/>
          </p:cNvSpPr>
          <p:nvPr/>
        </p:nvSpPr>
        <p:spPr bwMode="auto">
          <a:xfrm>
            <a:off x="3000376" y="6308725"/>
            <a:ext cx="7343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advTm="13678"/>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362BE7-D060-4D63-BCAF-A3DCB0EA600C}"/>
              </a:ext>
            </a:extLst>
          </p:cNvPr>
          <p:cNvSpPr>
            <a:spLocks noGrp="1"/>
          </p:cNvSpPr>
          <p:nvPr>
            <p:ph idx="1"/>
          </p:nvPr>
        </p:nvSpPr>
        <p:spPr>
          <a:xfrm>
            <a:off x="0" y="304800"/>
            <a:ext cx="11959771" cy="6415314"/>
          </a:xfrm>
        </p:spPr>
        <p:txBody>
          <a:bodyPr>
            <a:normAutofit/>
          </a:bodyPr>
          <a:lstStyle/>
          <a:p>
            <a:r>
              <a:rPr lang="ru-RU" dirty="0"/>
              <a:t>Апстрактно мишљење представља способност човека да оперише појмовима. </a:t>
            </a:r>
          </a:p>
          <a:p>
            <a:pPr marL="0" indent="0">
              <a:buNone/>
            </a:pPr>
            <a:r>
              <a:rPr lang="ru-RU" dirty="0"/>
              <a:t>Тестирамо га тако што тражимо од пацијента да објасни значење неке пословице, или тражимо да заврши пословицу коју је испитивач започео, на пример: </a:t>
            </a:r>
            <a:r>
              <a:rPr lang="sr-Latn-RS" dirty="0">
                <a:solidFill>
                  <a:srgbClr val="FF0000"/>
                </a:solidFill>
              </a:rPr>
              <a:t>„</a:t>
            </a:r>
            <a:r>
              <a:rPr lang="ru-RU" dirty="0">
                <a:solidFill>
                  <a:srgbClr val="FF0000"/>
                </a:solidFill>
              </a:rPr>
              <a:t>Ко другоме јаму копа, сам у њу пада", "Сваки Марко ради наопако, а наш Марко зло и наопако</a:t>
            </a:r>
            <a:r>
              <a:rPr lang="sr-Latn-RS" dirty="0">
                <a:solidFill>
                  <a:srgbClr val="FF0000"/>
                </a:solidFill>
              </a:rPr>
              <a:t>“</a:t>
            </a:r>
            <a:endParaRPr lang="ru-RU" dirty="0">
              <a:solidFill>
                <a:srgbClr val="FF0000"/>
              </a:solidFill>
            </a:endParaRPr>
          </a:p>
          <a:p>
            <a:r>
              <a:rPr lang="ru-RU" dirty="0">
                <a:solidFill>
                  <a:srgbClr val="FF0000"/>
                </a:solidFill>
              </a:rPr>
              <a:t>Анализа говора пацијента </a:t>
            </a:r>
            <a:r>
              <a:rPr lang="ru-RU" dirty="0"/>
              <a:t>такође спада у квалитативну анализу когнитивног функционисања и процењује се преко анализе: спонтаног говора, рочи и реченица, коришћења тачних имена, разумцвања туђег говора. Испитивач мора задати пацијенту да наведе </a:t>
            </a:r>
            <a:r>
              <a:rPr lang="ru-RU" dirty="0">
                <a:solidFill>
                  <a:srgbClr val="FF0000"/>
                </a:solidFill>
              </a:rPr>
              <a:t>десет врста дивљих животиња</a:t>
            </a:r>
            <a:r>
              <a:rPr lang="ru-RU" dirty="0"/>
              <a:t>, </a:t>
            </a:r>
            <a:r>
              <a:rPr lang="ru-RU" dirty="0">
                <a:solidFill>
                  <a:srgbClr val="FF0000"/>
                </a:solidFill>
              </a:rPr>
              <a:t>речи које почињу истим словом </a:t>
            </a:r>
            <a:r>
              <a:rPr lang="ru-RU" dirty="0"/>
              <a:t>итд. </a:t>
            </a:r>
            <a:endParaRPr lang="sr-Latn-RS" dirty="0"/>
          </a:p>
          <a:p>
            <a:endParaRPr lang="en-US" dirty="0"/>
          </a:p>
        </p:txBody>
      </p:sp>
    </p:spTree>
    <p:extLst>
      <p:ext uri="{BB962C8B-B14F-4D97-AF65-F5344CB8AC3E}">
        <p14:creationId xmlns:p14="http://schemas.microsoft.com/office/powerpoint/2010/main" val="3809114882"/>
      </p:ext>
    </p:extLst>
  </p:cSld>
  <p:clrMapOvr>
    <a:masterClrMapping/>
  </p:clrMapOvr>
  <mc:AlternateContent xmlns:mc="http://schemas.openxmlformats.org/markup-compatibility/2006" xmlns:p14="http://schemas.microsoft.com/office/powerpoint/2010/main">
    <mc:Choice Requires="p14">
      <p:transition spd="slow" p14:dur="2000" advTm="76264"/>
    </mc:Choice>
    <mc:Fallback xmlns="">
      <p:transition spd="slow" advTm="76264"/>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CD813C-FBAC-4147-8CA0-7B04705C4F01}"/>
              </a:ext>
            </a:extLst>
          </p:cNvPr>
          <p:cNvSpPr>
            <a:spLocks noGrp="1"/>
          </p:cNvSpPr>
          <p:nvPr>
            <p:ph idx="1"/>
          </p:nvPr>
        </p:nvSpPr>
        <p:spPr>
          <a:xfrm>
            <a:off x="116114" y="246743"/>
            <a:ext cx="11974286" cy="6502400"/>
          </a:xfrm>
        </p:spPr>
        <p:txBody>
          <a:bodyPr/>
          <a:lstStyle/>
          <a:p>
            <a:r>
              <a:rPr lang="ru-RU" dirty="0"/>
              <a:t>Испитивањем је потребно установити </a:t>
            </a:r>
            <a:r>
              <a:rPr lang="ru-RU" dirty="0">
                <a:solidFill>
                  <a:srgbClr val="FF0000"/>
                </a:solidFill>
              </a:rPr>
              <a:t>да ли је неки интелектуални дефицит стечен- деменција или урођен- олигофренија</a:t>
            </a:r>
            <a:r>
              <a:rPr lang="ru-RU" dirty="0"/>
              <a:t>. </a:t>
            </a:r>
            <a:endParaRPr lang="sr-Latn-RS" dirty="0"/>
          </a:p>
          <a:p>
            <a:r>
              <a:rPr lang="ru-RU" dirty="0"/>
              <a:t>На основу хетероанамнестичких података то није тешко учинити, ако они недостају треба се оријентисати на објективни налаз. Често сама физиономија то показује. У доста великом броју случајева срећу се код олигофрених особа дегенеративни знаци.</a:t>
            </a:r>
          </a:p>
          <a:p>
            <a:r>
              <a:rPr lang="ru-RU" dirty="0"/>
              <a:t>Супротно од тога, дементне особе, чак и поодмакле деменције, сачувају свој ранији израз лица. Дементне особе се од олигофрених разликују и по речнику, начину изражавања и опхођења. Чак и онда кад интелектуално сасвим осиромаше, дементни сачувају извесно богатство речника, понекад и способност споразумевања на страном језику.</a:t>
            </a:r>
            <a:endParaRPr lang="en-US" dirty="0"/>
          </a:p>
        </p:txBody>
      </p:sp>
    </p:spTree>
    <p:extLst>
      <p:ext uri="{BB962C8B-B14F-4D97-AF65-F5344CB8AC3E}">
        <p14:creationId xmlns:p14="http://schemas.microsoft.com/office/powerpoint/2010/main" val="2270160013"/>
      </p:ext>
    </p:extLst>
  </p:cSld>
  <p:clrMapOvr>
    <a:masterClrMapping/>
  </p:clrMapOvr>
  <mc:AlternateContent xmlns:mc="http://schemas.openxmlformats.org/markup-compatibility/2006" xmlns:p14="http://schemas.microsoft.com/office/powerpoint/2010/main">
    <mc:Choice Requires="p14">
      <p:transition spd="slow" p14:dur="2000" advTm="47989"/>
    </mc:Choice>
    <mc:Fallback xmlns="">
      <p:transition spd="slow" advTm="4798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F83C5-EFB9-4C58-96BC-482BE25749A4}"/>
              </a:ext>
            </a:extLst>
          </p:cNvPr>
          <p:cNvSpPr>
            <a:spLocks noGrp="1"/>
          </p:cNvSpPr>
          <p:nvPr>
            <p:ph type="title"/>
          </p:nvPr>
        </p:nvSpPr>
        <p:spPr>
          <a:xfrm>
            <a:off x="3758898" y="195943"/>
            <a:ext cx="4663556" cy="870857"/>
          </a:xfrm>
        </p:spPr>
        <p:txBody>
          <a:bodyPr>
            <a:normAutofit/>
          </a:bodyPr>
          <a:lstStyle/>
          <a:p>
            <a:r>
              <a:rPr lang="sr-Cyrl-RS" sz="2200" dirty="0"/>
              <a:t>Испитивање емоција</a:t>
            </a:r>
            <a:endParaRPr lang="en-US" sz="2200" dirty="0"/>
          </a:p>
        </p:txBody>
      </p:sp>
      <p:sp>
        <p:nvSpPr>
          <p:cNvPr id="3" name="Content Placeholder 2">
            <a:extLst>
              <a:ext uri="{FF2B5EF4-FFF2-40B4-BE49-F238E27FC236}">
                <a16:creationId xmlns:a16="http://schemas.microsoft.com/office/drawing/2014/main" id="{6FC5935D-1CA7-4E53-AB58-1F5FD1072C20}"/>
              </a:ext>
            </a:extLst>
          </p:cNvPr>
          <p:cNvSpPr>
            <a:spLocks noGrp="1"/>
          </p:cNvSpPr>
          <p:nvPr>
            <p:ph idx="1"/>
          </p:nvPr>
        </p:nvSpPr>
        <p:spPr>
          <a:xfrm>
            <a:off x="217714" y="1378857"/>
            <a:ext cx="11756572" cy="5283200"/>
          </a:xfrm>
        </p:spPr>
        <p:txBody>
          <a:bodyPr>
            <a:normAutofit/>
          </a:bodyPr>
          <a:lstStyle/>
          <a:p>
            <a:r>
              <a:rPr lang="ru-RU" dirty="0"/>
              <a:t>Емоције откривају наше тајне мисли и потребе, наше жеље и манифестују се кроз понашање или пак кроз промене у раду висцеларних органа.</a:t>
            </a:r>
          </a:p>
          <a:p>
            <a:r>
              <a:rPr lang="ru-RU" dirty="0"/>
              <a:t>Управо на променама понашања и физиолошких функциЈа и почива испитивање емоција.</a:t>
            </a:r>
          </a:p>
          <a:p>
            <a:endParaRPr lang="ru-RU" dirty="0"/>
          </a:p>
          <a:p>
            <a:r>
              <a:rPr lang="ru-RU" dirty="0">
                <a:solidFill>
                  <a:srgbClr val="FF0000"/>
                </a:solidFill>
              </a:rPr>
              <a:t>Испитивање емоција код старих Кинеза (тест са пљувачком)</a:t>
            </a:r>
          </a:p>
          <a:p>
            <a:endParaRPr lang="ru-RU" dirty="0"/>
          </a:p>
          <a:p>
            <a:r>
              <a:rPr lang="ru-RU" dirty="0"/>
              <a:t>Кардиоваскуларни систем, срце и крвоток, веома брзо пропрате сваку промену емоционалног стања. </a:t>
            </a:r>
            <a:r>
              <a:rPr lang="ru-RU" dirty="0">
                <a:solidFill>
                  <a:srgbClr val="FF0000"/>
                </a:solidFill>
              </a:rPr>
              <a:t>Бледило и црвенило коже лица, скок притиска </a:t>
            </a:r>
            <a:r>
              <a:rPr lang="ru-RU" dirty="0"/>
              <a:t>сигнализује присуство емоционалног узбудења. На емоционално узбуђење респираторни систем може показивати </a:t>
            </a:r>
            <a:r>
              <a:rPr lang="ru-RU" dirty="0">
                <a:solidFill>
                  <a:srgbClr val="FF0000"/>
                </a:solidFill>
              </a:rPr>
              <a:t>отежано дисање, урогенитални учестало мокрење, дигестивни-учестале столице</a:t>
            </a:r>
            <a:r>
              <a:rPr lang="ru-RU" dirty="0"/>
              <a:t>.</a:t>
            </a:r>
          </a:p>
          <a:p>
            <a:endParaRPr lang="en-US" dirty="0"/>
          </a:p>
        </p:txBody>
      </p:sp>
      <p:pic>
        <p:nvPicPr>
          <p:cNvPr id="5" name="Picture 4">
            <a:extLst>
              <a:ext uri="{FF2B5EF4-FFF2-40B4-BE49-F238E27FC236}">
                <a16:creationId xmlns:a16="http://schemas.microsoft.com/office/drawing/2014/main" id="{37895241-2DBF-4437-BF35-A5872D13F0A4}"/>
              </a:ext>
            </a:extLst>
          </p:cNvPr>
          <p:cNvPicPr>
            <a:picLocks noChangeAspect="1"/>
          </p:cNvPicPr>
          <p:nvPr/>
        </p:nvPicPr>
        <p:blipFill>
          <a:blip r:embed="rId2"/>
          <a:stretch>
            <a:fillRect/>
          </a:stretch>
        </p:blipFill>
        <p:spPr>
          <a:xfrm>
            <a:off x="6428296" y="402751"/>
            <a:ext cx="1656161" cy="457240"/>
          </a:xfrm>
          <a:prstGeom prst="rect">
            <a:avLst/>
          </a:prstGeom>
        </p:spPr>
      </p:pic>
    </p:spTree>
    <p:extLst>
      <p:ext uri="{BB962C8B-B14F-4D97-AF65-F5344CB8AC3E}">
        <p14:creationId xmlns:p14="http://schemas.microsoft.com/office/powerpoint/2010/main" val="78279324"/>
      </p:ext>
    </p:extLst>
  </p:cSld>
  <p:clrMapOvr>
    <a:masterClrMapping/>
  </p:clrMapOvr>
  <mc:AlternateContent xmlns:mc="http://schemas.openxmlformats.org/markup-compatibility/2006" xmlns:p14="http://schemas.microsoft.com/office/powerpoint/2010/main">
    <mc:Choice Requires="p14">
      <p:transition spd="slow" p14:dur="2000" advTm="95471"/>
    </mc:Choice>
    <mc:Fallback xmlns="">
      <p:transition spd="slow" advTm="95471"/>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EBDB45-17E3-4823-B51D-2697B230A564}"/>
              </a:ext>
            </a:extLst>
          </p:cNvPr>
          <p:cNvSpPr>
            <a:spLocks noGrp="1"/>
          </p:cNvSpPr>
          <p:nvPr>
            <p:ph idx="1"/>
          </p:nvPr>
        </p:nvSpPr>
        <p:spPr>
          <a:xfrm>
            <a:off x="232229" y="319313"/>
            <a:ext cx="11495314" cy="6154057"/>
          </a:xfrm>
        </p:spPr>
        <p:txBody>
          <a:bodyPr/>
          <a:lstStyle/>
          <a:p>
            <a:r>
              <a:rPr lang="ru-RU" dirty="0">
                <a:solidFill>
                  <a:srgbClr val="FF0000"/>
                </a:solidFill>
              </a:rPr>
              <a:t>Полиграфско регистровање </a:t>
            </a:r>
            <a:r>
              <a:rPr lang="ru-RU" dirty="0"/>
              <a:t>ових и сличних вегетативних сметњи чини основу тзв.детектора лажи. </a:t>
            </a:r>
          </a:p>
          <a:p>
            <a:r>
              <a:rPr lang="ru-RU" dirty="0"/>
              <a:t>За испитивање емоција може се применити и мерење (</a:t>
            </a:r>
            <a:r>
              <a:rPr lang="ru-RU" dirty="0">
                <a:solidFill>
                  <a:srgbClr val="FF0000"/>
                </a:solidFill>
              </a:rPr>
              <a:t>вибрографом</a:t>
            </a:r>
            <a:r>
              <a:rPr lang="ru-RU" dirty="0"/>
              <a:t>) звучних таласа при говору. </a:t>
            </a:r>
          </a:p>
          <a:p>
            <a:endParaRPr lang="ru-RU" dirty="0"/>
          </a:p>
          <a:p>
            <a:r>
              <a:rPr lang="ru-RU" dirty="0">
                <a:solidFill>
                  <a:srgbClr val="FF0000"/>
                </a:solidFill>
              </a:rPr>
              <a:t>Асоцијативни тест швајцарског психијатра Карла Густава Јунга</a:t>
            </a:r>
          </a:p>
          <a:p>
            <a:endParaRPr lang="ru-RU" dirty="0">
              <a:solidFill>
                <a:srgbClr val="FF0000"/>
              </a:solidFill>
            </a:endParaRPr>
          </a:p>
          <a:p>
            <a:r>
              <a:rPr lang="ru-RU" dirty="0">
                <a:solidFill>
                  <a:srgbClr val="FF0000"/>
                </a:solidFill>
              </a:rPr>
              <a:t>Наркоанализа </a:t>
            </a:r>
            <a:r>
              <a:rPr lang="ru-RU" dirty="0"/>
              <a:t>је метода којом се покушава да постигне слабљење емотивне и свесне контроле и то тако што се интравенозно апликују контролисане дозе барбитурата, чиме се постиже стање благе сомноленције.</a:t>
            </a:r>
          </a:p>
          <a:p>
            <a:endParaRPr lang="ru-RU" dirty="0"/>
          </a:p>
          <a:p>
            <a:r>
              <a:rPr lang="ru-RU" dirty="0"/>
              <a:t>За испитивање емоција, нарочито оних потиснутих, у психијатрији се поред наркоанализе користе и </a:t>
            </a:r>
            <a:r>
              <a:rPr lang="ru-RU" dirty="0">
                <a:solidFill>
                  <a:srgbClr val="FF0000"/>
                </a:solidFill>
              </a:rPr>
              <a:t>хипноза, психоанализа, пројективни тестови </a:t>
            </a:r>
            <a:r>
              <a:rPr lang="ru-RU" dirty="0"/>
              <a:t>(Роршах, ТАТ и сл.).</a:t>
            </a:r>
            <a:endParaRPr lang="en-US" dirty="0"/>
          </a:p>
        </p:txBody>
      </p:sp>
    </p:spTree>
    <p:extLst>
      <p:ext uri="{BB962C8B-B14F-4D97-AF65-F5344CB8AC3E}">
        <p14:creationId xmlns:p14="http://schemas.microsoft.com/office/powerpoint/2010/main" val="3510903693"/>
      </p:ext>
    </p:extLst>
  </p:cSld>
  <p:clrMapOvr>
    <a:masterClrMapping/>
  </p:clrMapOvr>
  <mc:AlternateContent xmlns:mc="http://schemas.openxmlformats.org/markup-compatibility/2006" xmlns:p14="http://schemas.microsoft.com/office/powerpoint/2010/main">
    <mc:Choice Requires="p14">
      <p:transition spd="slow" p14:dur="2000" advTm="149589"/>
    </mc:Choice>
    <mc:Fallback xmlns="">
      <p:transition spd="slow" advTm="149589"/>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9996F-2B76-4E59-AB3A-1C51B01D5D87}"/>
              </a:ext>
            </a:extLst>
          </p:cNvPr>
          <p:cNvSpPr>
            <a:spLocks noGrp="1"/>
          </p:cNvSpPr>
          <p:nvPr>
            <p:ph type="title"/>
          </p:nvPr>
        </p:nvSpPr>
        <p:spPr>
          <a:xfrm>
            <a:off x="913796" y="0"/>
            <a:ext cx="10353761" cy="856383"/>
          </a:xfrm>
        </p:spPr>
        <p:txBody>
          <a:bodyPr>
            <a:normAutofit/>
          </a:bodyPr>
          <a:lstStyle/>
          <a:p>
            <a:r>
              <a:rPr lang="sr-Cyrl-RS" sz="2200" dirty="0"/>
              <a:t>Испитивање нагонских функција</a:t>
            </a:r>
            <a:endParaRPr lang="en-US" sz="2200" dirty="0"/>
          </a:p>
        </p:txBody>
      </p:sp>
      <p:sp>
        <p:nvSpPr>
          <p:cNvPr id="3" name="Content Placeholder 2">
            <a:extLst>
              <a:ext uri="{FF2B5EF4-FFF2-40B4-BE49-F238E27FC236}">
                <a16:creationId xmlns:a16="http://schemas.microsoft.com/office/drawing/2014/main" id="{C0D11120-01FA-4844-8E90-38D8336DD27F}"/>
              </a:ext>
            </a:extLst>
          </p:cNvPr>
          <p:cNvSpPr>
            <a:spLocks noGrp="1"/>
          </p:cNvSpPr>
          <p:nvPr>
            <p:ph idx="1"/>
          </p:nvPr>
        </p:nvSpPr>
        <p:spPr>
          <a:xfrm>
            <a:off x="522514" y="856381"/>
            <a:ext cx="11176000" cy="5587961"/>
          </a:xfrm>
        </p:spPr>
        <p:txBody>
          <a:bodyPr/>
          <a:lstStyle/>
          <a:p>
            <a:r>
              <a:rPr lang="ru-RU" dirty="0"/>
              <a:t>Бројне податке о поремећајима, било виталних мотива, било социјалних, добијамо већ током </a:t>
            </a:r>
            <a:r>
              <a:rPr lang="ru-RU" dirty="0">
                <a:solidFill>
                  <a:srgbClr val="FF0000"/>
                </a:solidFill>
              </a:rPr>
              <a:t>узимања ауто и хетероанамнестичких података</a:t>
            </a:r>
            <a:r>
              <a:rPr lang="ru-RU" dirty="0"/>
              <a:t>. </a:t>
            </a:r>
          </a:p>
          <a:p>
            <a:r>
              <a:rPr lang="ru-RU" dirty="0"/>
              <a:t>Тако се подаци о булијими добијају из хетероанамнезе, али се могу и опсервирати. </a:t>
            </a:r>
          </a:p>
          <a:p>
            <a:r>
              <a:rPr lang="ru-RU" dirty="0"/>
              <a:t>Насупрот повећању потребе за храном, умањење или гашење ове потребе се често виђа удружено са поремећајем афекта (депресија), а може имати карактер ургентног стања када дође до екстремног неуноса хране. Такав случај се некада виђа код менталне анорексије, или постаје вид самоуништења- покушај суицида неуношењем хране.</a:t>
            </a:r>
            <a:endParaRPr lang="en-US" dirty="0"/>
          </a:p>
        </p:txBody>
      </p:sp>
      <p:pic>
        <p:nvPicPr>
          <p:cNvPr id="5" name="Picture 4">
            <a:extLst>
              <a:ext uri="{FF2B5EF4-FFF2-40B4-BE49-F238E27FC236}">
                <a16:creationId xmlns:a16="http://schemas.microsoft.com/office/drawing/2014/main" id="{75448312-F66D-4378-9BED-079CC6655C75}"/>
              </a:ext>
            </a:extLst>
          </p:cNvPr>
          <p:cNvPicPr>
            <a:picLocks noChangeAspect="1"/>
          </p:cNvPicPr>
          <p:nvPr/>
        </p:nvPicPr>
        <p:blipFill>
          <a:blip r:embed="rId2"/>
          <a:stretch>
            <a:fillRect/>
          </a:stretch>
        </p:blipFill>
        <p:spPr>
          <a:xfrm>
            <a:off x="5279109" y="199571"/>
            <a:ext cx="3951976" cy="457240"/>
          </a:xfrm>
          <a:prstGeom prst="rect">
            <a:avLst/>
          </a:prstGeom>
        </p:spPr>
      </p:pic>
    </p:spTree>
    <p:extLst>
      <p:ext uri="{BB962C8B-B14F-4D97-AF65-F5344CB8AC3E}">
        <p14:creationId xmlns:p14="http://schemas.microsoft.com/office/powerpoint/2010/main" val="3561569147"/>
      </p:ext>
    </p:extLst>
  </p:cSld>
  <p:clrMapOvr>
    <a:masterClrMapping/>
  </p:clrMapOvr>
  <mc:AlternateContent xmlns:mc="http://schemas.openxmlformats.org/markup-compatibility/2006" xmlns:p14="http://schemas.microsoft.com/office/powerpoint/2010/main">
    <mc:Choice Requires="p14">
      <p:transition spd="slow" p14:dur="2000" advTm="43122"/>
    </mc:Choice>
    <mc:Fallback xmlns="">
      <p:transition spd="slow" advTm="43122"/>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2D4C84-9E0A-4F51-ADB2-F3983E02642E}"/>
              </a:ext>
            </a:extLst>
          </p:cNvPr>
          <p:cNvSpPr>
            <a:spLocks noGrp="1"/>
          </p:cNvSpPr>
          <p:nvPr>
            <p:ph idx="1"/>
          </p:nvPr>
        </p:nvSpPr>
        <p:spPr>
          <a:xfrm>
            <a:off x="261256" y="261257"/>
            <a:ext cx="11625943" cy="6299200"/>
          </a:xfrm>
        </p:spPr>
        <p:txBody>
          <a:bodyPr>
            <a:normAutofit/>
          </a:bodyPr>
          <a:lstStyle/>
          <a:p>
            <a:r>
              <a:rPr lang="ru-RU" dirty="0">
                <a:solidFill>
                  <a:srgbClr val="FF0000"/>
                </a:solidFill>
              </a:rPr>
              <a:t>Умањење нагона за животом </a:t>
            </a:r>
            <a:r>
              <a:rPr lang="ru-RU" dirty="0"/>
              <a:t>опсервирамо код пацијената који су у одељење примљени после покушаја суицида, или о њему сазнајемо кроз вербализацију суицидалних идеја и тенденција, било да разговарамо са пацијентом или његовом породицом.</a:t>
            </a:r>
          </a:p>
          <a:p>
            <a:endParaRPr lang="ru-RU" dirty="0"/>
          </a:p>
          <a:p>
            <a:r>
              <a:rPr lang="ru-RU" dirty="0"/>
              <a:t>Већина пацијената </a:t>
            </a:r>
            <a:r>
              <a:rPr lang="ru-RU" dirty="0">
                <a:solidFill>
                  <a:srgbClr val="FF0000"/>
                </a:solidFill>
              </a:rPr>
              <a:t>са изменама сексуалног нагона </a:t>
            </a:r>
            <a:r>
              <a:rPr lang="ru-RU" dirty="0"/>
              <a:t>не долази лекару. Они своје поремећаје прикривају од околине, конвертују их у друге симптоме, сублимирају либидинозну енергију, или траже други начин растерећења сексуалне енергије. Када се ради о патологији, до података је врло тешко стићи. </a:t>
            </a:r>
          </a:p>
          <a:p>
            <a:r>
              <a:rPr lang="ru-RU" dirty="0"/>
              <a:t>Зато треба градити став поверења, добро упознати личност пацијента, проценити његове снаге за истинску промену, окружење и потпорни систем пацијента како бисмо отворили ово деликатно поље и установили терапијски став и план терапије </a:t>
            </a:r>
          </a:p>
          <a:p>
            <a:endParaRPr lang="ru-RU" dirty="0"/>
          </a:p>
        </p:txBody>
      </p:sp>
    </p:spTree>
    <p:extLst>
      <p:ext uri="{BB962C8B-B14F-4D97-AF65-F5344CB8AC3E}">
        <p14:creationId xmlns:p14="http://schemas.microsoft.com/office/powerpoint/2010/main" val="2404338391"/>
      </p:ext>
    </p:extLst>
  </p:cSld>
  <p:clrMapOvr>
    <a:masterClrMapping/>
  </p:clrMapOvr>
  <mc:AlternateContent xmlns:mc="http://schemas.openxmlformats.org/markup-compatibility/2006" xmlns:p14="http://schemas.microsoft.com/office/powerpoint/2010/main">
    <mc:Choice Requires="p14">
      <p:transition spd="slow" p14:dur="2000" advTm="50986"/>
    </mc:Choice>
    <mc:Fallback xmlns="">
      <p:transition spd="slow" advTm="5098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3728B-ECEF-4B85-8633-83E0378F10B4}"/>
              </a:ext>
            </a:extLst>
          </p:cNvPr>
          <p:cNvSpPr>
            <a:spLocks noGrp="1"/>
          </p:cNvSpPr>
          <p:nvPr>
            <p:ph type="title"/>
          </p:nvPr>
        </p:nvSpPr>
        <p:spPr>
          <a:xfrm>
            <a:off x="3902107" y="142383"/>
            <a:ext cx="4387785" cy="772018"/>
          </a:xfrm>
        </p:spPr>
        <p:txBody>
          <a:bodyPr>
            <a:normAutofit/>
          </a:bodyPr>
          <a:lstStyle/>
          <a:p>
            <a:r>
              <a:rPr lang="sr-Cyrl-RS" sz="2200" dirty="0"/>
              <a:t>Испитивање воље</a:t>
            </a:r>
            <a:endParaRPr lang="en-US" sz="2200" dirty="0"/>
          </a:p>
        </p:txBody>
      </p:sp>
      <p:sp>
        <p:nvSpPr>
          <p:cNvPr id="3" name="Content Placeholder 2">
            <a:extLst>
              <a:ext uri="{FF2B5EF4-FFF2-40B4-BE49-F238E27FC236}">
                <a16:creationId xmlns:a16="http://schemas.microsoft.com/office/drawing/2014/main" id="{31CEE986-17D1-4557-9228-323995728F71}"/>
              </a:ext>
            </a:extLst>
          </p:cNvPr>
          <p:cNvSpPr>
            <a:spLocks noGrp="1"/>
          </p:cNvSpPr>
          <p:nvPr>
            <p:ph idx="1"/>
          </p:nvPr>
        </p:nvSpPr>
        <p:spPr>
          <a:xfrm>
            <a:off x="319314" y="914401"/>
            <a:ext cx="11553372" cy="5801216"/>
          </a:xfrm>
        </p:spPr>
        <p:txBody>
          <a:bodyPr>
            <a:normAutofit/>
          </a:bodyPr>
          <a:lstStyle/>
          <a:p>
            <a:r>
              <a:rPr lang="ru-RU" dirty="0"/>
              <a:t>О поремећајима воље се не добија много података објективним психијатријским прегледом. Потребно је имати увид у многе податке из анамнезе пацијента.</a:t>
            </a:r>
          </a:p>
          <a:p>
            <a:endParaRPr lang="ru-RU" dirty="0"/>
          </a:p>
          <a:p>
            <a:r>
              <a:rPr lang="ru-RU" dirty="0"/>
              <a:t>За слабост воље код неких људи довољан је податак да су често мењали занимања и школе које су похађали, а да то није било условљено објективним околностима (пресељење, потребе породице и друго). Многи неуспеси у раду и учењу интелигентних особа се могу објаснити слабошћу воље. Тако се могу тумачити (али не и оправдати ) неки криминални поступци особа које су иначе у стању да сагледају значај и последице својих дела. То се односи на неке сексуалне деликте, када нагонска пулзија не прелази дозвољене оквире, али је воља недовољно снажна да им се супротстави.</a:t>
            </a:r>
          </a:p>
          <a:p>
            <a:endParaRPr lang="ru-RU" dirty="0"/>
          </a:p>
          <a:p>
            <a:r>
              <a:rPr lang="ru-RU" dirty="0"/>
              <a:t>Током испитивања воље треба имати у виду да многа стања могу утицати на вољну активност: алкохолисаност, сањивост, интоксикације, умор, неспавање, емотивно стање.</a:t>
            </a:r>
            <a:endParaRPr lang="en-US" dirty="0"/>
          </a:p>
        </p:txBody>
      </p:sp>
      <p:pic>
        <p:nvPicPr>
          <p:cNvPr id="5" name="Picture 4">
            <a:extLst>
              <a:ext uri="{FF2B5EF4-FFF2-40B4-BE49-F238E27FC236}">
                <a16:creationId xmlns:a16="http://schemas.microsoft.com/office/drawing/2014/main" id="{F3D90104-B086-45AD-B29C-3C14360B09D2}"/>
              </a:ext>
            </a:extLst>
          </p:cNvPr>
          <p:cNvPicPr>
            <a:picLocks noChangeAspect="1"/>
          </p:cNvPicPr>
          <p:nvPr/>
        </p:nvPicPr>
        <p:blipFill>
          <a:blip r:embed="rId2"/>
          <a:stretch>
            <a:fillRect/>
          </a:stretch>
        </p:blipFill>
        <p:spPr>
          <a:xfrm>
            <a:off x="6750378" y="299772"/>
            <a:ext cx="1014766" cy="457240"/>
          </a:xfrm>
          <a:prstGeom prst="rect">
            <a:avLst/>
          </a:prstGeom>
        </p:spPr>
      </p:pic>
    </p:spTree>
    <p:extLst>
      <p:ext uri="{BB962C8B-B14F-4D97-AF65-F5344CB8AC3E}">
        <p14:creationId xmlns:p14="http://schemas.microsoft.com/office/powerpoint/2010/main" val="1831746361"/>
      </p:ext>
    </p:extLst>
  </p:cSld>
  <p:clrMapOvr>
    <a:masterClrMapping/>
  </p:clrMapOvr>
  <mc:AlternateContent xmlns:mc="http://schemas.openxmlformats.org/markup-compatibility/2006" xmlns:p14="http://schemas.microsoft.com/office/powerpoint/2010/main">
    <mc:Choice Requires="p14">
      <p:transition spd="slow" p14:dur="2000" advTm="61849"/>
    </mc:Choice>
    <mc:Fallback xmlns="">
      <p:transition spd="slow" advTm="61849"/>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2EC5E2-77E5-42FB-B0E9-FCFB26F84549}"/>
              </a:ext>
            </a:extLst>
          </p:cNvPr>
          <p:cNvSpPr>
            <a:spLocks noGrp="1"/>
          </p:cNvSpPr>
          <p:nvPr>
            <p:ph idx="1"/>
          </p:nvPr>
        </p:nvSpPr>
        <p:spPr/>
        <p:txBody>
          <a:bodyPr>
            <a:normAutofit/>
          </a:bodyPr>
          <a:lstStyle/>
          <a:p>
            <a:r>
              <a:rPr lang="sr-Cyrl-RS" sz="3200" dirty="0"/>
              <a:t>Хвала на пажњи!</a:t>
            </a:r>
            <a:endParaRPr lang="en-US" sz="3200" dirty="0"/>
          </a:p>
        </p:txBody>
      </p:sp>
    </p:spTree>
    <p:extLst>
      <p:ext uri="{BB962C8B-B14F-4D97-AF65-F5344CB8AC3E}">
        <p14:creationId xmlns:p14="http://schemas.microsoft.com/office/powerpoint/2010/main" val="528646560"/>
      </p:ext>
    </p:extLst>
  </p:cSld>
  <p:clrMapOvr>
    <a:masterClrMapping/>
  </p:clrMapOvr>
  <mc:AlternateContent xmlns:mc="http://schemas.openxmlformats.org/markup-compatibility/2006" xmlns:p14="http://schemas.microsoft.com/office/powerpoint/2010/main">
    <mc:Choice Requires="p14">
      <p:transition spd="slow" p14:dur="2000" advTm="3502"/>
    </mc:Choice>
    <mc:Fallback xmlns="">
      <p:transition spd="slow" advTm="350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E0B04-5824-4581-A1D9-3299EFB75744}"/>
              </a:ext>
            </a:extLst>
          </p:cNvPr>
          <p:cNvSpPr>
            <a:spLocks noGrp="1"/>
          </p:cNvSpPr>
          <p:nvPr>
            <p:ph type="title"/>
          </p:nvPr>
        </p:nvSpPr>
        <p:spPr>
          <a:xfrm>
            <a:off x="2126828" y="171474"/>
            <a:ext cx="6834292" cy="517843"/>
          </a:xfrm>
        </p:spPr>
        <p:txBody>
          <a:bodyPr>
            <a:noAutofit/>
          </a:bodyPr>
          <a:lstStyle/>
          <a:p>
            <a:pPr algn="ctr"/>
            <a:r>
              <a:rPr lang="sr-Cyrl-RS" sz="2400" dirty="0"/>
              <a:t>ИСПИТИВАЊЕ функције СВЕСТИ</a:t>
            </a:r>
            <a:endParaRPr lang="en-US" sz="2400" dirty="0"/>
          </a:p>
        </p:txBody>
      </p:sp>
      <p:sp>
        <p:nvSpPr>
          <p:cNvPr id="3" name="Content Placeholder 2">
            <a:extLst>
              <a:ext uri="{FF2B5EF4-FFF2-40B4-BE49-F238E27FC236}">
                <a16:creationId xmlns:a16="http://schemas.microsoft.com/office/drawing/2014/main" id="{10A8FF5E-3292-4F8B-A331-5AC3DA526B9B}"/>
              </a:ext>
            </a:extLst>
          </p:cNvPr>
          <p:cNvSpPr>
            <a:spLocks noGrp="1"/>
          </p:cNvSpPr>
          <p:nvPr>
            <p:ph idx="1"/>
          </p:nvPr>
        </p:nvSpPr>
        <p:spPr>
          <a:xfrm>
            <a:off x="450167" y="1463041"/>
            <a:ext cx="10618756" cy="4397200"/>
          </a:xfrm>
        </p:spPr>
        <p:txBody>
          <a:bodyPr/>
          <a:lstStyle/>
          <a:p>
            <a:r>
              <a:rPr lang="ru-RU" dirty="0"/>
              <a:t>Нормална свест у ужем психијатријском смислу подразумева способност појединца да даје исправне податке о себи, да зна ко су особе око њега и да је у стању да процени време и идентификује место у коме се налази.</a:t>
            </a:r>
          </a:p>
          <a:p>
            <a:endParaRPr lang="ru-RU" dirty="0"/>
          </a:p>
          <a:p>
            <a:r>
              <a:rPr lang="ru-RU" dirty="0"/>
              <a:t>То се постиже испитивањем </a:t>
            </a:r>
            <a:r>
              <a:rPr lang="ru-RU" b="1" dirty="0"/>
              <a:t>аутопсихичке</a:t>
            </a:r>
            <a:r>
              <a:rPr lang="ru-RU" dirty="0"/>
              <a:t>, </a:t>
            </a:r>
            <a:r>
              <a:rPr lang="ru-RU" b="1" dirty="0"/>
              <a:t>алопсихичке</a:t>
            </a:r>
            <a:r>
              <a:rPr lang="ru-RU" dirty="0"/>
              <a:t> и </a:t>
            </a:r>
            <a:r>
              <a:rPr lang="ru-RU" b="1" dirty="0"/>
              <a:t>спациотемпоралне </a:t>
            </a:r>
            <a:r>
              <a:rPr lang="ru-RU" dirty="0"/>
              <a:t> оријентације.</a:t>
            </a:r>
            <a:endParaRPr lang="en-US" dirty="0"/>
          </a:p>
        </p:txBody>
      </p:sp>
      <p:pic>
        <p:nvPicPr>
          <p:cNvPr id="5" name="Picture 4">
            <a:extLst>
              <a:ext uri="{FF2B5EF4-FFF2-40B4-BE49-F238E27FC236}">
                <a16:creationId xmlns:a16="http://schemas.microsoft.com/office/drawing/2014/main" id="{67A6B08B-87A4-443B-AFE1-005635E261EC}"/>
              </a:ext>
            </a:extLst>
          </p:cNvPr>
          <p:cNvPicPr>
            <a:picLocks noChangeAspect="1"/>
          </p:cNvPicPr>
          <p:nvPr/>
        </p:nvPicPr>
        <p:blipFill>
          <a:blip r:embed="rId2"/>
          <a:stretch>
            <a:fillRect/>
          </a:stretch>
        </p:blipFill>
        <p:spPr>
          <a:xfrm>
            <a:off x="7103808" y="171474"/>
            <a:ext cx="1474134" cy="585267"/>
          </a:xfrm>
          <a:prstGeom prst="rect">
            <a:avLst/>
          </a:prstGeom>
        </p:spPr>
      </p:pic>
    </p:spTree>
    <p:extLst>
      <p:ext uri="{BB962C8B-B14F-4D97-AF65-F5344CB8AC3E}">
        <p14:creationId xmlns:p14="http://schemas.microsoft.com/office/powerpoint/2010/main" val="2503356936"/>
      </p:ext>
    </p:extLst>
  </p:cSld>
  <p:clrMapOvr>
    <a:masterClrMapping/>
  </p:clrMapOvr>
  <mc:AlternateContent xmlns:mc="http://schemas.openxmlformats.org/markup-compatibility/2006" xmlns:p14="http://schemas.microsoft.com/office/powerpoint/2010/main">
    <mc:Choice Requires="p14">
      <p:transition spd="slow" p14:dur="2000" advTm="39324"/>
    </mc:Choice>
    <mc:Fallback xmlns="">
      <p:transition spd="slow" advTm="39324"/>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11357619-776A-4730-AC91-95D36CF3D41F}"/>
              </a:ext>
            </a:extLst>
          </p:cNvPr>
          <p:cNvSpPr/>
          <p:nvPr/>
        </p:nvSpPr>
        <p:spPr>
          <a:xfrm>
            <a:off x="657689" y="551543"/>
            <a:ext cx="4625511" cy="37882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effectLst>
                  <a:outerShdw blurRad="38100" dist="38100" dir="2700000" algn="tl">
                    <a:srgbClr val="000000">
                      <a:alpha val="43137"/>
                    </a:srgbClr>
                  </a:outerShdw>
                </a:effectLst>
              </a:rPr>
              <a:t>Аутопсихичка оријентација </a:t>
            </a:r>
          </a:p>
          <a:p>
            <a:pPr algn="ctr"/>
            <a:r>
              <a:rPr lang="ru-RU" sz="2400" dirty="0"/>
              <a:t>способност болесника да даје тачне податке о себи: како се зове, када је рођен и колико има година. </a:t>
            </a:r>
          </a:p>
        </p:txBody>
      </p:sp>
      <p:sp>
        <p:nvSpPr>
          <p:cNvPr id="16" name="Rectangle: Rounded Corners 15">
            <a:extLst>
              <a:ext uri="{FF2B5EF4-FFF2-40B4-BE49-F238E27FC236}">
                <a16:creationId xmlns:a16="http://schemas.microsoft.com/office/drawing/2014/main" id="{297A5781-6791-43F5-ABC8-D07FBC4C64AF}"/>
              </a:ext>
            </a:extLst>
          </p:cNvPr>
          <p:cNvSpPr/>
          <p:nvPr/>
        </p:nvSpPr>
        <p:spPr>
          <a:xfrm>
            <a:off x="6770914" y="551543"/>
            <a:ext cx="4625511" cy="378822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effectLst>
                  <a:outerShdw blurRad="38100" dist="38100" dir="2700000" algn="tl">
                    <a:srgbClr val="000000">
                      <a:alpha val="43137"/>
                    </a:srgbClr>
                  </a:outerShdw>
                </a:effectLst>
              </a:rPr>
              <a:t>Алопсихичка оријентација </a:t>
            </a:r>
            <a:r>
              <a:rPr lang="ru-RU" sz="2400" dirty="0"/>
              <a:t>подразумева способност давања имена свих познатих особа у његовој непосредној околини. </a:t>
            </a:r>
          </a:p>
        </p:txBody>
      </p:sp>
      <p:sp>
        <p:nvSpPr>
          <p:cNvPr id="18" name="Rectangle: Rounded Corners 17">
            <a:extLst>
              <a:ext uri="{FF2B5EF4-FFF2-40B4-BE49-F238E27FC236}">
                <a16:creationId xmlns:a16="http://schemas.microsoft.com/office/drawing/2014/main" id="{D197E7BD-B26D-404D-93C2-ED0E926AB03C}"/>
              </a:ext>
            </a:extLst>
          </p:cNvPr>
          <p:cNvSpPr/>
          <p:nvPr/>
        </p:nvSpPr>
        <p:spPr>
          <a:xfrm>
            <a:off x="2762698" y="4339771"/>
            <a:ext cx="6458857" cy="145143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Трећи елеменат за процењивање стања свести појединца чини тзв. </a:t>
            </a:r>
            <a:r>
              <a:rPr lang="ru-RU" sz="2400" b="1" dirty="0">
                <a:effectLst>
                  <a:outerShdw blurRad="38100" dist="38100" dir="2700000" algn="tl">
                    <a:srgbClr val="000000">
                      <a:alpha val="43137"/>
                    </a:srgbClr>
                  </a:outerShdw>
                </a:effectLst>
              </a:rPr>
              <a:t>спацио-темпорална оријентација</a:t>
            </a:r>
            <a:r>
              <a:rPr lang="ru-RU" sz="2400" dirty="0"/>
              <a:t> (просторно-временска оријентација).</a:t>
            </a:r>
          </a:p>
        </p:txBody>
      </p:sp>
    </p:spTree>
    <p:extLst>
      <p:ext uri="{BB962C8B-B14F-4D97-AF65-F5344CB8AC3E}">
        <p14:creationId xmlns:p14="http://schemas.microsoft.com/office/powerpoint/2010/main" val="481647119"/>
      </p:ext>
    </p:extLst>
  </p:cSld>
  <p:clrMapOvr>
    <a:masterClrMapping/>
  </p:clrMapOvr>
  <mc:AlternateContent xmlns:mc="http://schemas.openxmlformats.org/markup-compatibility/2006" xmlns:p14="http://schemas.microsoft.com/office/powerpoint/2010/main">
    <mc:Choice Requires="p14">
      <p:transition spd="slow" p14:dur="2000" advTm="125198"/>
    </mc:Choice>
    <mc:Fallback xmlns="">
      <p:transition spd="slow" advTm="12519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9986934B-B237-4CCF-A9A0-21426AA2CF81}"/>
              </a:ext>
            </a:extLst>
          </p:cNvPr>
          <p:cNvSpPr>
            <a:spLocks noGrp="1"/>
          </p:cNvSpPr>
          <p:nvPr>
            <p:ph idx="1"/>
          </p:nvPr>
        </p:nvSpPr>
        <p:spPr>
          <a:xfrm>
            <a:off x="316523" y="439615"/>
            <a:ext cx="11222334" cy="6236956"/>
          </a:xfrm>
        </p:spPr>
        <p:txBody>
          <a:bodyPr>
            <a:normAutofit/>
          </a:bodyPr>
          <a:lstStyle/>
          <a:p>
            <a:r>
              <a:rPr lang="ru-RU" b="1" dirty="0"/>
              <a:t>У вези са овом психичком функцијом треба поставити директно питање болеснику у вези са пробојем ЕГО граница: </a:t>
            </a:r>
          </a:p>
          <a:p>
            <a:endParaRPr lang="ru-RU" dirty="0"/>
          </a:p>
          <a:p>
            <a:endParaRPr lang="ru-RU" dirty="0"/>
          </a:p>
          <a:p>
            <a:endParaRPr lang="ru-RU" dirty="0"/>
          </a:p>
          <a:p>
            <a:pPr marL="0" indent="0">
              <a:buNone/>
            </a:pPr>
            <a:endParaRPr lang="ru-RU" dirty="0"/>
          </a:p>
          <a:p>
            <a:r>
              <a:rPr lang="ru-RU" b="1" dirty="0"/>
              <a:t>Исто тако у вези дереализације и деперсонализације треба поставити следећа питања:</a:t>
            </a:r>
          </a:p>
          <a:p>
            <a:endParaRPr lang="ru-RU" dirty="0"/>
          </a:p>
        </p:txBody>
      </p:sp>
      <p:sp>
        <p:nvSpPr>
          <p:cNvPr id="10" name="Rectangle: Rounded Corners 9">
            <a:extLst>
              <a:ext uri="{FF2B5EF4-FFF2-40B4-BE49-F238E27FC236}">
                <a16:creationId xmlns:a16="http://schemas.microsoft.com/office/drawing/2014/main" id="{F5198EEB-0D61-4CE6-9C4A-7D1F51E84200}"/>
              </a:ext>
            </a:extLst>
          </p:cNvPr>
          <p:cNvSpPr/>
          <p:nvPr/>
        </p:nvSpPr>
        <p:spPr>
          <a:xfrm>
            <a:off x="316523" y="1655326"/>
            <a:ext cx="10496620" cy="97385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a:p>
            <a:r>
              <a:rPr lang="ru-RU" sz="2000" b="1" dirty="0">
                <a:solidFill>
                  <a:schemeClr val="bg1"/>
                </a:solidFill>
              </a:rPr>
              <a:t>Да ли Вам се некада учинило да други могу да читају ваше мисли, или да ли сте ви били у стању да знате шта други људи мисле?</a:t>
            </a:r>
          </a:p>
          <a:p>
            <a:pPr algn="ctr"/>
            <a:endParaRPr lang="en-US" dirty="0">
              <a:solidFill>
                <a:schemeClr val="bg1"/>
              </a:solidFill>
            </a:endParaRPr>
          </a:p>
        </p:txBody>
      </p:sp>
      <p:sp>
        <p:nvSpPr>
          <p:cNvPr id="12" name="Rectangle: Rounded Corners 11">
            <a:extLst>
              <a:ext uri="{FF2B5EF4-FFF2-40B4-BE49-F238E27FC236}">
                <a16:creationId xmlns:a16="http://schemas.microsoft.com/office/drawing/2014/main" id="{169E2414-9C6C-4B29-8BEE-AC90042A2888}"/>
              </a:ext>
            </a:extLst>
          </p:cNvPr>
          <p:cNvSpPr/>
          <p:nvPr/>
        </p:nvSpPr>
        <p:spPr>
          <a:xfrm>
            <a:off x="316523" y="4472352"/>
            <a:ext cx="10496620" cy="194603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a:p>
            <a:r>
              <a:rPr lang="ru-RU" sz="2000" b="1" dirty="0">
                <a:solidFill>
                  <a:schemeClr val="bg1"/>
                </a:solidFill>
              </a:rPr>
              <a:t>Да ли сте који пут доживели другачије вама познату околину, на неки начин, да ли је била, на Вама непознат начин, измењена?</a:t>
            </a:r>
          </a:p>
          <a:p>
            <a:endParaRPr lang="ru-RU" sz="2000" b="1" dirty="0">
              <a:solidFill>
                <a:schemeClr val="bg1"/>
              </a:solidFill>
            </a:endParaRPr>
          </a:p>
          <a:p>
            <a:r>
              <a:rPr lang="ru-RU" sz="2000" b="1" dirty="0">
                <a:solidFill>
                  <a:schemeClr val="bg1"/>
                </a:solidFill>
              </a:rPr>
              <a:t>Да ли сте некада доживели да сте сами себи непознати, другачији, као и да сте промењени, на неки начин, што Вас је доводило у забуну?</a:t>
            </a:r>
            <a:endParaRPr lang="en-US" sz="2000" b="1" dirty="0">
              <a:solidFill>
                <a:schemeClr val="bg1"/>
              </a:solidFill>
            </a:endParaRPr>
          </a:p>
          <a:p>
            <a:pPr algn="ctr"/>
            <a:endParaRPr lang="en-US" dirty="0"/>
          </a:p>
        </p:txBody>
      </p:sp>
    </p:spTree>
    <p:extLst>
      <p:ext uri="{BB962C8B-B14F-4D97-AF65-F5344CB8AC3E}">
        <p14:creationId xmlns:p14="http://schemas.microsoft.com/office/powerpoint/2010/main" val="3969299905"/>
      </p:ext>
    </p:extLst>
  </p:cSld>
  <p:clrMapOvr>
    <a:masterClrMapping/>
  </p:clrMapOvr>
  <mc:AlternateContent xmlns:mc="http://schemas.openxmlformats.org/markup-compatibility/2006" xmlns:p14="http://schemas.microsoft.com/office/powerpoint/2010/main">
    <mc:Choice Requires="p14">
      <p:transition spd="slow" p14:dur="2000" advTm="61450"/>
    </mc:Choice>
    <mc:Fallback xmlns="">
      <p:transition spd="slow" advTm="6145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EE03C-F052-4D03-B2D1-712FC2F9AC7F}"/>
              </a:ext>
            </a:extLst>
          </p:cNvPr>
          <p:cNvSpPr>
            <a:spLocks noGrp="1"/>
          </p:cNvSpPr>
          <p:nvPr>
            <p:ph type="title"/>
          </p:nvPr>
        </p:nvSpPr>
        <p:spPr>
          <a:xfrm>
            <a:off x="919119" y="188686"/>
            <a:ext cx="10353761" cy="878114"/>
          </a:xfrm>
        </p:spPr>
        <p:txBody>
          <a:bodyPr>
            <a:normAutofit/>
          </a:bodyPr>
          <a:lstStyle/>
          <a:p>
            <a:r>
              <a:rPr lang="sr-Cyrl-RS" sz="2400" dirty="0"/>
              <a:t>ИСПИТИВАЊЕ ФУНКЦИЈЕ ПАЖЊЕ</a:t>
            </a:r>
            <a:endParaRPr lang="en-US" sz="2400" dirty="0"/>
          </a:p>
        </p:txBody>
      </p:sp>
      <p:sp>
        <p:nvSpPr>
          <p:cNvPr id="3" name="Content Placeholder 2">
            <a:extLst>
              <a:ext uri="{FF2B5EF4-FFF2-40B4-BE49-F238E27FC236}">
                <a16:creationId xmlns:a16="http://schemas.microsoft.com/office/drawing/2014/main" id="{C0507148-F26E-42F9-B13B-5064243DA3F9}"/>
              </a:ext>
            </a:extLst>
          </p:cNvPr>
          <p:cNvSpPr>
            <a:spLocks noGrp="1"/>
          </p:cNvSpPr>
          <p:nvPr>
            <p:ph idx="1"/>
          </p:nvPr>
        </p:nvSpPr>
        <p:spPr>
          <a:xfrm>
            <a:off x="217714" y="1066800"/>
            <a:ext cx="11277600" cy="5602514"/>
          </a:xfrm>
        </p:spPr>
        <p:txBody>
          <a:bodyPr/>
          <a:lstStyle/>
          <a:p>
            <a:r>
              <a:rPr lang="ru-RU" dirty="0"/>
              <a:t>Опсервацијом понашања болесника у току психијатријског интервјуа у свакодневној пракси закључујемо да ли је он у стању да своју пажњу правилно усмерава и добро одржава, тј. да ли му је активна пажња добро развијена и да ли је тенацитет (постојаност) добро очуван, уз одговарајућу способност вигилности (покретљивости) пажње.</a:t>
            </a:r>
          </a:p>
          <a:p>
            <a:r>
              <a:rPr lang="sr-Cyrl-RS" b="1" dirty="0">
                <a:effectLst>
                  <a:outerShdw blurRad="38100" dist="38100" dir="2700000" algn="tl">
                    <a:srgbClr val="000000">
                      <a:alpha val="43137"/>
                    </a:srgbClr>
                  </a:outerShdw>
                </a:effectLst>
              </a:rPr>
              <a:t>Бурдонов тест</a:t>
            </a:r>
          </a:p>
          <a:p>
            <a:pPr marL="0" indent="0">
              <a:buNone/>
            </a:pPr>
            <a:endParaRPr lang="sr-Cyrl-RS" dirty="0"/>
          </a:p>
          <a:p>
            <a:endParaRPr lang="sr-Cyrl-RS" dirty="0"/>
          </a:p>
          <a:p>
            <a:endParaRPr lang="sr-Cyrl-RS" dirty="0"/>
          </a:p>
          <a:p>
            <a:r>
              <a:rPr lang="en-US" b="1" dirty="0" err="1">
                <a:effectLst>
                  <a:outerShdw blurRad="38100" dist="38100" dir="2700000" algn="tl">
                    <a:srgbClr val="000000">
                      <a:alpha val="43137"/>
                    </a:srgbClr>
                  </a:outerShdw>
                </a:effectLst>
              </a:rPr>
              <a:t>Pieron</a:t>
            </a:r>
            <a:r>
              <a:rPr lang="en-US" b="1" dirty="0">
                <a:effectLst>
                  <a:outerShdw blurRad="38100" dist="38100" dir="2700000" algn="tl">
                    <a:srgbClr val="000000">
                      <a:alpha val="43137"/>
                    </a:srgbClr>
                  </a:outerShdw>
                </a:effectLst>
              </a:rPr>
              <a:t>-Toulouse</a:t>
            </a:r>
            <a:r>
              <a:rPr lang="sr-Cyrl-RS" b="1" dirty="0">
                <a:effectLst>
                  <a:outerShdw blurRad="38100" dist="38100" dir="2700000" algn="tl">
                    <a:srgbClr val="000000">
                      <a:alpha val="43137"/>
                    </a:srgbClr>
                  </a:outerShdw>
                </a:effectLst>
              </a:rPr>
              <a:t>-ов тест</a:t>
            </a:r>
          </a:p>
          <a:p>
            <a:endParaRPr lang="en-US" dirty="0">
              <a:effectLst>
                <a:outerShdw blurRad="38100" dist="38100" dir="2700000" algn="tl">
                  <a:srgbClr val="000000">
                    <a:alpha val="43137"/>
                  </a:srgbClr>
                </a:outerShdw>
              </a:effectLst>
            </a:endParaRPr>
          </a:p>
        </p:txBody>
      </p:sp>
      <p:sp>
        <p:nvSpPr>
          <p:cNvPr id="4" name="Rectangle: Rounded Corners 3">
            <a:extLst>
              <a:ext uri="{FF2B5EF4-FFF2-40B4-BE49-F238E27FC236}">
                <a16:creationId xmlns:a16="http://schemas.microsoft.com/office/drawing/2014/main" id="{969873C9-B61C-47CA-A53A-2F64EABA351B}"/>
              </a:ext>
            </a:extLst>
          </p:cNvPr>
          <p:cNvSpPr/>
          <p:nvPr/>
        </p:nvSpPr>
        <p:spPr>
          <a:xfrm>
            <a:off x="478970" y="3309257"/>
            <a:ext cx="10793909"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chemeClr val="bg1"/>
                </a:solidFill>
              </a:rPr>
              <a:t>Болеснику се да неки штампани текст и постави му се као задатак да у том тексту прецртава два одређена слова, једно које се често среће, на пример, слово "А" и друго на које се ређе наилази, на пример, слово 'Г”.</a:t>
            </a:r>
            <a:endParaRPr lang="en-US" b="1" dirty="0">
              <a:solidFill>
                <a:schemeClr val="bg1"/>
              </a:solidFill>
            </a:endParaRPr>
          </a:p>
        </p:txBody>
      </p:sp>
      <p:sp>
        <p:nvSpPr>
          <p:cNvPr id="6" name="Rectangle: Rounded Corners 5">
            <a:extLst>
              <a:ext uri="{FF2B5EF4-FFF2-40B4-BE49-F238E27FC236}">
                <a16:creationId xmlns:a16="http://schemas.microsoft.com/office/drawing/2014/main" id="{29C9C279-0687-44D6-B574-437710D355F1}"/>
              </a:ext>
            </a:extLst>
          </p:cNvPr>
          <p:cNvSpPr/>
          <p:nvPr/>
        </p:nvSpPr>
        <p:spPr>
          <a:xfrm>
            <a:off x="478970" y="5101771"/>
            <a:ext cx="10793909" cy="11466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chemeClr val="bg1"/>
                </a:solidFill>
              </a:rPr>
              <a:t>За испитивање пажње неписмених болесника. Тест се састоји од квадратића, на којима су додате цртице на некој од страница или на неком углу. Задатак је прецртати оне квадрате на којима се цртице налазе на одређеном месту, на пример, у левом горњем углу. Осим броја грешака мора се узети у обзир и време рада.</a:t>
            </a:r>
            <a:endParaRPr lang="en-US" b="1" dirty="0">
              <a:solidFill>
                <a:schemeClr val="bg1"/>
              </a:solidFill>
            </a:endParaRPr>
          </a:p>
        </p:txBody>
      </p:sp>
      <p:sp>
        <p:nvSpPr>
          <p:cNvPr id="5" name="Rectangle: Rounded Corners 4">
            <a:extLst>
              <a:ext uri="{FF2B5EF4-FFF2-40B4-BE49-F238E27FC236}">
                <a16:creationId xmlns:a16="http://schemas.microsoft.com/office/drawing/2014/main" id="{12AF3CEE-480D-48D5-BE1A-8631074434C7}"/>
              </a:ext>
            </a:extLst>
          </p:cNvPr>
          <p:cNvSpPr/>
          <p:nvPr/>
        </p:nvSpPr>
        <p:spPr>
          <a:xfrm>
            <a:off x="7663543" y="319314"/>
            <a:ext cx="1422400" cy="566057"/>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34447467"/>
      </p:ext>
    </p:extLst>
  </p:cSld>
  <p:clrMapOvr>
    <a:masterClrMapping/>
  </p:clrMapOvr>
  <mc:AlternateContent xmlns:mc="http://schemas.openxmlformats.org/markup-compatibility/2006" xmlns:p14="http://schemas.microsoft.com/office/powerpoint/2010/main">
    <mc:Choice Requires="p14">
      <p:transition spd="slow" p14:dur="2000" advTm="71460"/>
    </mc:Choice>
    <mc:Fallback xmlns="">
      <p:transition spd="slow" advTm="7146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DDAFB-4C0F-4BFB-B1EE-9D81D8E40B79}"/>
              </a:ext>
            </a:extLst>
          </p:cNvPr>
          <p:cNvSpPr>
            <a:spLocks noGrp="1"/>
          </p:cNvSpPr>
          <p:nvPr>
            <p:ph type="title"/>
          </p:nvPr>
        </p:nvSpPr>
        <p:spPr>
          <a:xfrm>
            <a:off x="420914" y="4384359"/>
            <a:ext cx="10846643" cy="1674664"/>
          </a:xfrm>
        </p:spPr>
        <p:txBody>
          <a:bodyPr>
            <a:normAutofit fontScale="90000"/>
          </a:bodyPr>
          <a:lstStyle/>
          <a:p>
            <a:pPr algn="l"/>
            <a:r>
              <a:rPr lang="ru-RU" sz="2000" b="0" dirty="0">
                <a:effectLst>
                  <a:outerShdw blurRad="38100" dist="38100" dir="2700000" algn="tl">
                    <a:srgbClr val="000000">
                      <a:alpha val="43137"/>
                    </a:srgbClr>
                  </a:outerShdw>
                </a:effectLst>
              </a:rPr>
              <a:t>Тежа оштећења пажње могу се запазити већ и код релативно једноставног захтева да болесник именује дане у недељи или месеце у години уназад: субота, петак, четвртак, односно, децембар, новембар итд.</a:t>
            </a:r>
            <a:br>
              <a:rPr lang="en-US" sz="2000" b="0" dirty="0">
                <a:effectLst>
                  <a:outerShdw blurRad="38100" dist="38100" dir="2700000" algn="tl">
                    <a:srgbClr val="000000">
                      <a:alpha val="43137"/>
                    </a:srgbClr>
                  </a:outerShdw>
                </a:effectLst>
              </a:rPr>
            </a:br>
            <a:br>
              <a:rPr lang="en-US" sz="2000" b="0" dirty="0">
                <a:effectLst/>
              </a:rPr>
            </a:br>
            <a:endParaRPr lang="en-US" sz="2000" b="0" dirty="0">
              <a:effectLst/>
            </a:endParaRPr>
          </a:p>
        </p:txBody>
      </p:sp>
      <p:sp>
        <p:nvSpPr>
          <p:cNvPr id="9" name="Content Placeholder 8">
            <a:extLst>
              <a:ext uri="{FF2B5EF4-FFF2-40B4-BE49-F238E27FC236}">
                <a16:creationId xmlns:a16="http://schemas.microsoft.com/office/drawing/2014/main" id="{5A0BA3B4-639D-434D-938A-67637A8EA2A7}"/>
              </a:ext>
            </a:extLst>
          </p:cNvPr>
          <p:cNvSpPr>
            <a:spLocks noGrp="1"/>
          </p:cNvSpPr>
          <p:nvPr>
            <p:ph idx="1"/>
          </p:nvPr>
        </p:nvSpPr>
        <p:spPr>
          <a:xfrm>
            <a:off x="420914" y="1108574"/>
            <a:ext cx="9608457" cy="6936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a:bodyPr>
          <a:lstStyle/>
          <a:p>
            <a:r>
              <a:rPr lang="ru-RU" b="1" dirty="0">
                <a:solidFill>
                  <a:schemeClr val="bg1"/>
                </a:solidFill>
              </a:rPr>
              <a:t>пацијенту задаје</a:t>
            </a:r>
            <a:r>
              <a:rPr lang="sr-Cyrl-RS" b="1" dirty="0">
                <a:solidFill>
                  <a:schemeClr val="bg1"/>
                </a:solidFill>
              </a:rPr>
              <a:t>мо</a:t>
            </a:r>
            <a:r>
              <a:rPr lang="ru-RU" b="1" dirty="0">
                <a:solidFill>
                  <a:schemeClr val="bg1"/>
                </a:solidFill>
              </a:rPr>
              <a:t> да у тексту открива низове слова неповезаних по смислу</a:t>
            </a:r>
            <a:endParaRPr lang="en-US" b="1" dirty="0">
              <a:solidFill>
                <a:schemeClr val="bg1"/>
              </a:solidFill>
            </a:endParaRPr>
          </a:p>
        </p:txBody>
      </p:sp>
      <p:sp>
        <p:nvSpPr>
          <p:cNvPr id="11" name="TextBox 10">
            <a:extLst>
              <a:ext uri="{FF2B5EF4-FFF2-40B4-BE49-F238E27FC236}">
                <a16:creationId xmlns:a16="http://schemas.microsoft.com/office/drawing/2014/main" id="{9AB40065-9781-49A9-B68A-112BA495CAE1}"/>
              </a:ext>
            </a:extLst>
          </p:cNvPr>
          <p:cNvSpPr txBox="1"/>
          <p:nvPr/>
        </p:nvSpPr>
        <p:spPr>
          <a:xfrm>
            <a:off x="566057" y="310814"/>
            <a:ext cx="6096000" cy="369332"/>
          </a:xfrm>
          <a:prstGeom prst="rect">
            <a:avLst/>
          </a:prstGeom>
          <a:noFill/>
        </p:spPr>
        <p:txBody>
          <a:bodyPr wrap="square">
            <a:spAutoFit/>
          </a:bodyPr>
          <a:lstStyle/>
          <a:p>
            <a:r>
              <a:rPr lang="en-US" b="1" dirty="0">
                <a:effectLst>
                  <a:outerShdw blurRad="38100" dist="38100" dir="2700000" algn="tl">
                    <a:srgbClr val="000000">
                      <a:alpha val="43137"/>
                    </a:srgbClr>
                  </a:outerShdw>
                </a:effectLst>
              </a:rPr>
              <a:t>WHIPPLE</a:t>
            </a:r>
            <a:r>
              <a:rPr lang="sr-Cyrl-RS" b="1" dirty="0">
                <a:effectLst>
                  <a:outerShdw blurRad="38100" dist="38100" dir="2700000" algn="tl">
                    <a:srgbClr val="000000">
                      <a:alpha val="43137"/>
                    </a:srgbClr>
                  </a:outerShdw>
                </a:effectLst>
              </a:rPr>
              <a:t>-овог метода </a:t>
            </a:r>
            <a:endParaRPr lang="en-US" b="1" dirty="0">
              <a:effectLst>
                <a:outerShdw blurRad="38100" dist="38100" dir="2700000" algn="tl">
                  <a:srgbClr val="000000">
                    <a:alpha val="43137"/>
                  </a:srgbClr>
                </a:outerShdw>
              </a:effectLst>
            </a:endParaRPr>
          </a:p>
        </p:txBody>
      </p:sp>
      <p:sp>
        <p:nvSpPr>
          <p:cNvPr id="13" name="TextBox 12">
            <a:extLst>
              <a:ext uri="{FF2B5EF4-FFF2-40B4-BE49-F238E27FC236}">
                <a16:creationId xmlns:a16="http://schemas.microsoft.com/office/drawing/2014/main" id="{E83B85E1-E9E4-4049-9003-518E0C7859A3}"/>
              </a:ext>
            </a:extLst>
          </p:cNvPr>
          <p:cNvSpPr txBox="1"/>
          <p:nvPr/>
        </p:nvSpPr>
        <p:spPr>
          <a:xfrm>
            <a:off x="566057" y="2230684"/>
            <a:ext cx="6096000" cy="369332"/>
          </a:xfrm>
          <a:prstGeom prst="rect">
            <a:avLst/>
          </a:prstGeom>
          <a:noFill/>
        </p:spPr>
        <p:txBody>
          <a:bodyPr wrap="square">
            <a:spAutoFit/>
          </a:bodyPr>
          <a:lstStyle/>
          <a:p>
            <a:r>
              <a:rPr lang="sr-Cyrl-RS" sz="1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ТАХИСТОСКОПСКИ метод </a:t>
            </a:r>
            <a:endParaRPr lang="en-US" b="1" dirty="0">
              <a:effectLst>
                <a:outerShdw blurRad="38100" dist="38100" dir="2700000" algn="tl">
                  <a:srgbClr val="000000">
                    <a:alpha val="43137"/>
                  </a:srgbClr>
                </a:outerShdw>
              </a:effectLst>
            </a:endParaRPr>
          </a:p>
        </p:txBody>
      </p:sp>
      <p:sp>
        <p:nvSpPr>
          <p:cNvPr id="14" name="Content Placeholder 8">
            <a:extLst>
              <a:ext uri="{FF2B5EF4-FFF2-40B4-BE49-F238E27FC236}">
                <a16:creationId xmlns:a16="http://schemas.microsoft.com/office/drawing/2014/main" id="{CF990E33-1BF5-4A6B-BBC3-7BD63206B4B7}"/>
              </a:ext>
            </a:extLst>
          </p:cNvPr>
          <p:cNvSpPr txBox="1">
            <a:spLocks/>
          </p:cNvSpPr>
          <p:nvPr/>
        </p:nvSpPr>
        <p:spPr>
          <a:xfrm>
            <a:off x="420914" y="2945150"/>
            <a:ext cx="9492343" cy="6936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lt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lt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lt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lt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9pPr>
          </a:lstStyle>
          <a:p>
            <a:r>
              <a:rPr lang="ru-RU" sz="1900" b="1" dirty="0">
                <a:solidFill>
                  <a:schemeClr val="bg1"/>
                </a:solidFill>
              </a:rPr>
              <a:t>подразумева експонирање бројева, слова, или речи, а након тога их испитаник понавља онако како их је запамтио</a:t>
            </a:r>
            <a:endParaRPr lang="en-US" sz="1900" b="1" dirty="0">
              <a:solidFill>
                <a:schemeClr val="bg1"/>
              </a:solidFill>
            </a:endParaRPr>
          </a:p>
        </p:txBody>
      </p:sp>
    </p:spTree>
    <p:extLst>
      <p:ext uri="{BB962C8B-B14F-4D97-AF65-F5344CB8AC3E}">
        <p14:creationId xmlns:p14="http://schemas.microsoft.com/office/powerpoint/2010/main" val="1565140999"/>
      </p:ext>
    </p:extLst>
  </p:cSld>
  <p:clrMapOvr>
    <a:masterClrMapping/>
  </p:clrMapOvr>
  <mc:AlternateContent xmlns:mc="http://schemas.openxmlformats.org/markup-compatibility/2006" xmlns:p14="http://schemas.microsoft.com/office/powerpoint/2010/main">
    <mc:Choice Requires="p14">
      <p:transition spd="slow" p14:dur="2000" advTm="42595"/>
    </mc:Choice>
    <mc:Fallback xmlns="">
      <p:transition spd="slow" advTm="4259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87129BC-F242-4CE2-AB54-9AD1119395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1143" y="0"/>
            <a:ext cx="5950857" cy="3493153"/>
          </a:xfrm>
          <a:prstGeom prst="rect">
            <a:avLst/>
          </a:prstGeom>
        </p:spPr>
      </p:pic>
      <p:sp>
        <p:nvSpPr>
          <p:cNvPr id="11" name="TextBox 10">
            <a:extLst>
              <a:ext uri="{FF2B5EF4-FFF2-40B4-BE49-F238E27FC236}">
                <a16:creationId xmlns:a16="http://schemas.microsoft.com/office/drawing/2014/main" id="{DAB3F1C2-8795-4444-AEBE-087076378509}"/>
              </a:ext>
            </a:extLst>
          </p:cNvPr>
          <p:cNvSpPr txBox="1"/>
          <p:nvPr/>
        </p:nvSpPr>
        <p:spPr>
          <a:xfrm>
            <a:off x="3195599" y="667657"/>
            <a:ext cx="2755259" cy="369332"/>
          </a:xfrm>
          <a:prstGeom prst="rect">
            <a:avLst/>
          </a:prstGeom>
          <a:noFill/>
        </p:spPr>
        <p:txBody>
          <a:bodyPr wrap="square">
            <a:spAutoFit/>
          </a:bodyPr>
          <a:lstStyle/>
          <a:p>
            <a:r>
              <a:rPr lang="en-US" dirty="0" err="1">
                <a:solidFill>
                  <a:srgbClr val="FF0000"/>
                </a:solidFill>
                <a:effectLst>
                  <a:outerShdw blurRad="38100" dist="38100" dir="2700000" algn="tl">
                    <a:srgbClr val="000000">
                      <a:alpha val="43137"/>
                    </a:srgbClr>
                  </a:outerShdw>
                </a:effectLst>
              </a:rPr>
              <a:t>Pieron</a:t>
            </a:r>
            <a:r>
              <a:rPr lang="en-US" dirty="0">
                <a:solidFill>
                  <a:srgbClr val="FF0000"/>
                </a:solidFill>
                <a:effectLst>
                  <a:outerShdw blurRad="38100" dist="38100" dir="2700000" algn="tl">
                    <a:srgbClr val="000000">
                      <a:alpha val="43137"/>
                    </a:srgbClr>
                  </a:outerShdw>
                </a:effectLst>
              </a:rPr>
              <a:t>-Toulouse</a:t>
            </a:r>
            <a:r>
              <a:rPr lang="sr-Cyrl-RS" dirty="0">
                <a:solidFill>
                  <a:srgbClr val="FF0000"/>
                </a:solidFill>
                <a:effectLst>
                  <a:outerShdw blurRad="38100" dist="38100" dir="2700000" algn="tl">
                    <a:srgbClr val="000000">
                      <a:alpha val="43137"/>
                    </a:srgbClr>
                  </a:outerShdw>
                </a:effectLst>
              </a:rPr>
              <a:t>-ов тест</a:t>
            </a:r>
          </a:p>
        </p:txBody>
      </p:sp>
      <p:pic>
        <p:nvPicPr>
          <p:cNvPr id="13" name="Picture 12">
            <a:extLst>
              <a:ext uri="{FF2B5EF4-FFF2-40B4-BE49-F238E27FC236}">
                <a16:creationId xmlns:a16="http://schemas.microsoft.com/office/drawing/2014/main" id="{7C41BF98-F232-4139-B362-C06AAAB34E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02083"/>
            <a:ext cx="4586514" cy="3655917"/>
          </a:xfrm>
          <a:prstGeom prst="rect">
            <a:avLst/>
          </a:prstGeom>
        </p:spPr>
      </p:pic>
      <p:sp>
        <p:nvSpPr>
          <p:cNvPr id="15" name="TextBox 14">
            <a:extLst>
              <a:ext uri="{FF2B5EF4-FFF2-40B4-BE49-F238E27FC236}">
                <a16:creationId xmlns:a16="http://schemas.microsoft.com/office/drawing/2014/main" id="{CAA88C8B-4941-4D88-A0F8-3B480CE8EA70}"/>
              </a:ext>
            </a:extLst>
          </p:cNvPr>
          <p:cNvSpPr txBox="1"/>
          <p:nvPr/>
        </p:nvSpPr>
        <p:spPr>
          <a:xfrm>
            <a:off x="101600" y="2681904"/>
            <a:ext cx="2365828" cy="369332"/>
          </a:xfrm>
          <a:prstGeom prst="rect">
            <a:avLst/>
          </a:prstGeom>
          <a:noFill/>
        </p:spPr>
        <p:txBody>
          <a:bodyPr wrap="square">
            <a:spAutoFit/>
          </a:bodyPr>
          <a:lstStyle/>
          <a:p>
            <a:r>
              <a:rPr lang="sr-Cyrl-RS" dirty="0">
                <a:solidFill>
                  <a:srgbClr val="FF0000"/>
                </a:solidFill>
                <a:effectLst>
                  <a:outerShdw blurRad="38100" dist="38100" dir="2700000" algn="tl">
                    <a:srgbClr val="000000">
                      <a:alpha val="43137"/>
                    </a:srgbClr>
                  </a:outerShdw>
                </a:effectLst>
              </a:rPr>
              <a:t>Бурдонов тест</a:t>
            </a:r>
          </a:p>
        </p:txBody>
      </p:sp>
      <p:pic>
        <p:nvPicPr>
          <p:cNvPr id="17" name="Picture 16">
            <a:extLst>
              <a:ext uri="{FF2B5EF4-FFF2-40B4-BE49-F238E27FC236}">
                <a16:creationId xmlns:a16="http://schemas.microsoft.com/office/drawing/2014/main" id="{82120E5B-948D-4953-A59F-B660EE065E49}"/>
              </a:ext>
            </a:extLst>
          </p:cNvPr>
          <p:cNvPicPr>
            <a:picLocks noChangeAspect="1"/>
          </p:cNvPicPr>
          <p:nvPr/>
        </p:nvPicPr>
        <p:blipFill>
          <a:blip r:embed="rId4"/>
          <a:stretch>
            <a:fillRect/>
          </a:stretch>
        </p:blipFill>
        <p:spPr>
          <a:xfrm>
            <a:off x="8171543" y="3497149"/>
            <a:ext cx="4020457" cy="3360851"/>
          </a:xfrm>
          <a:prstGeom prst="rect">
            <a:avLst/>
          </a:prstGeom>
        </p:spPr>
      </p:pic>
      <p:pic>
        <p:nvPicPr>
          <p:cNvPr id="19" name="Picture 18">
            <a:extLst>
              <a:ext uri="{FF2B5EF4-FFF2-40B4-BE49-F238E27FC236}">
                <a16:creationId xmlns:a16="http://schemas.microsoft.com/office/drawing/2014/main" id="{6A7F78CE-600F-4910-96BF-A4CCC6B064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3778" y="4630235"/>
            <a:ext cx="2227765" cy="2227765"/>
          </a:xfrm>
          <a:prstGeom prst="rect">
            <a:avLst/>
          </a:prstGeom>
        </p:spPr>
      </p:pic>
      <p:sp>
        <p:nvSpPr>
          <p:cNvPr id="21" name="TextBox 20">
            <a:extLst>
              <a:ext uri="{FF2B5EF4-FFF2-40B4-BE49-F238E27FC236}">
                <a16:creationId xmlns:a16="http://schemas.microsoft.com/office/drawing/2014/main" id="{4B86D48E-8C22-4E8B-A6E3-1E966F8C7654}"/>
              </a:ext>
            </a:extLst>
          </p:cNvPr>
          <p:cNvSpPr txBox="1"/>
          <p:nvPr/>
        </p:nvSpPr>
        <p:spPr>
          <a:xfrm>
            <a:off x="6106975" y="3871454"/>
            <a:ext cx="2046514" cy="369332"/>
          </a:xfrm>
          <a:prstGeom prst="rect">
            <a:avLst/>
          </a:prstGeom>
          <a:noFill/>
        </p:spPr>
        <p:txBody>
          <a:bodyPr wrap="square">
            <a:spAutoFit/>
          </a:bodyPr>
          <a:lstStyle/>
          <a:p>
            <a:r>
              <a:rPr lang="sr-Cyrl-RS" sz="1800" b="1" dirty="0">
                <a:solidFill>
                  <a:srgbClr val="FF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ТАХИСТОСКОП</a:t>
            </a:r>
            <a:endParaRPr lang="en-US" dirty="0">
              <a:solidFill>
                <a:srgbClr val="FF0000"/>
              </a:solidFill>
            </a:endParaRPr>
          </a:p>
        </p:txBody>
      </p:sp>
    </p:spTree>
    <p:extLst>
      <p:ext uri="{BB962C8B-B14F-4D97-AF65-F5344CB8AC3E}">
        <p14:creationId xmlns:p14="http://schemas.microsoft.com/office/powerpoint/2010/main" val="847819490"/>
      </p:ext>
    </p:extLst>
  </p:cSld>
  <p:clrMapOvr>
    <a:masterClrMapping/>
  </p:clrMapOvr>
  <mc:AlternateContent xmlns:mc="http://schemas.openxmlformats.org/markup-compatibility/2006" xmlns:p14="http://schemas.microsoft.com/office/powerpoint/2010/main">
    <mc:Choice Requires="p14">
      <p:transition spd="slow" p14:dur="2000" advTm="16448"/>
    </mc:Choice>
    <mc:Fallback xmlns="">
      <p:transition spd="slow" advTm="1644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1986D-68F1-4C08-AF65-C78926DABC8B}"/>
              </a:ext>
            </a:extLst>
          </p:cNvPr>
          <p:cNvSpPr>
            <a:spLocks noGrp="1"/>
          </p:cNvSpPr>
          <p:nvPr>
            <p:ph type="title"/>
          </p:nvPr>
        </p:nvSpPr>
        <p:spPr>
          <a:xfrm>
            <a:off x="2205567" y="174172"/>
            <a:ext cx="6851347" cy="457199"/>
          </a:xfrm>
        </p:spPr>
        <p:txBody>
          <a:bodyPr>
            <a:normAutofit/>
          </a:bodyPr>
          <a:lstStyle/>
          <a:p>
            <a:r>
              <a:rPr lang="sr-Cyrl-RS" sz="2400" dirty="0"/>
              <a:t>ИСПИТИВАЊЕ ФУНКЦИЈЕ ОПАЖАЊА</a:t>
            </a:r>
            <a:endParaRPr lang="en-US" sz="2400" dirty="0"/>
          </a:p>
        </p:txBody>
      </p:sp>
      <p:sp>
        <p:nvSpPr>
          <p:cNvPr id="3" name="Content Placeholder 2">
            <a:extLst>
              <a:ext uri="{FF2B5EF4-FFF2-40B4-BE49-F238E27FC236}">
                <a16:creationId xmlns:a16="http://schemas.microsoft.com/office/drawing/2014/main" id="{44E25117-5DCC-4652-9C81-DC746316C745}"/>
              </a:ext>
            </a:extLst>
          </p:cNvPr>
          <p:cNvSpPr>
            <a:spLocks noGrp="1"/>
          </p:cNvSpPr>
          <p:nvPr>
            <p:ph idx="1"/>
          </p:nvPr>
        </p:nvSpPr>
        <p:spPr>
          <a:xfrm>
            <a:off x="464457" y="1436914"/>
            <a:ext cx="10803100" cy="4354286"/>
          </a:xfrm>
        </p:spPr>
        <p:txBody>
          <a:bodyPr/>
          <a:lstStyle/>
          <a:p>
            <a:r>
              <a:rPr lang="sr-Cyrl-RS" b="1" dirty="0"/>
              <a:t>Агнозије</a:t>
            </a:r>
            <a:r>
              <a:rPr lang="sr-Cyrl-RS" dirty="0"/>
              <a:t> се по правилу јављају у оквиру психоорганских синдрома, код оштећења централног нервног система</a:t>
            </a:r>
            <a:r>
              <a:rPr lang="sr-Latn-RS" dirty="0"/>
              <a:t>.</a:t>
            </a:r>
            <a:endParaRPr lang="sr-Cyrl-RS" dirty="0"/>
          </a:p>
          <a:p>
            <a:r>
              <a:rPr lang="sr-Cyrl-RS" b="1" dirty="0"/>
              <a:t>Илузиони феномени</a:t>
            </a:r>
            <a:r>
              <a:rPr lang="sr-Cyrl-RS" dirty="0"/>
              <a:t>, осим могућности јављања код делирантних поремећаја, обично су чешћа појава у свакодневном животу у склопу анксиозних стања. Могу се јавити у стањима страха, лошег осветљења, бујне маште, непажње као и након конзумације ПАС-ци.</a:t>
            </a:r>
            <a:endParaRPr lang="en-US" dirty="0"/>
          </a:p>
        </p:txBody>
      </p:sp>
      <p:pic>
        <p:nvPicPr>
          <p:cNvPr id="5" name="Picture 4">
            <a:extLst>
              <a:ext uri="{FF2B5EF4-FFF2-40B4-BE49-F238E27FC236}">
                <a16:creationId xmlns:a16="http://schemas.microsoft.com/office/drawing/2014/main" id="{F92CFC05-851F-4570-898C-D4522AE030B6}"/>
              </a:ext>
            </a:extLst>
          </p:cNvPr>
          <p:cNvPicPr>
            <a:picLocks noChangeAspect="1"/>
          </p:cNvPicPr>
          <p:nvPr/>
        </p:nvPicPr>
        <p:blipFill>
          <a:blip r:embed="rId2"/>
          <a:stretch>
            <a:fillRect/>
          </a:stretch>
        </p:blipFill>
        <p:spPr>
          <a:xfrm>
            <a:off x="6952343" y="174172"/>
            <a:ext cx="1886857" cy="457199"/>
          </a:xfrm>
          <a:prstGeom prst="rect">
            <a:avLst/>
          </a:prstGeom>
        </p:spPr>
      </p:pic>
    </p:spTree>
    <p:extLst>
      <p:ext uri="{BB962C8B-B14F-4D97-AF65-F5344CB8AC3E}">
        <p14:creationId xmlns:p14="http://schemas.microsoft.com/office/powerpoint/2010/main" val="3587406193"/>
      </p:ext>
    </p:extLst>
  </p:cSld>
  <p:clrMapOvr>
    <a:masterClrMapping/>
  </p:clrMapOvr>
  <mc:AlternateContent xmlns:mc="http://schemas.openxmlformats.org/markup-compatibility/2006" xmlns:p14="http://schemas.microsoft.com/office/powerpoint/2010/main">
    <mc:Choice Requires="p14">
      <p:transition spd="slow" p14:dur="2000" advTm="45632"/>
    </mc:Choice>
    <mc:Fallback xmlns="">
      <p:transition spd="slow" advTm="45632"/>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TM04033921[[fn=Damask]]</Template>
  <TotalTime>391</TotalTime>
  <Words>2659</Words>
  <Application>Microsoft Office PowerPoint</Application>
  <PresentationFormat>Widescreen</PresentationFormat>
  <Paragraphs>166</Paragraphs>
  <Slides>27</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Bookman Old Style</vt:lpstr>
      <vt:lpstr>Calibri</vt:lpstr>
      <vt:lpstr>Lucida Sans Unicode</vt:lpstr>
      <vt:lpstr>Rockwell</vt:lpstr>
      <vt:lpstr>Tahoma</vt:lpstr>
      <vt:lpstr>Damask</vt:lpstr>
      <vt:lpstr>Медицинска Психологија Основи психопатологије вежбе II НЕДЕЉА  Испитивање психичких функција</vt:lpstr>
      <vt:lpstr> ИСПИТИВАЊЕ Психичке функције</vt:lpstr>
      <vt:lpstr>ИСПИТИВАЊЕ функције СВЕСТИ</vt:lpstr>
      <vt:lpstr>PowerPoint Presentation</vt:lpstr>
      <vt:lpstr>PowerPoint Presentation</vt:lpstr>
      <vt:lpstr>ИСПИТИВАЊЕ ФУНКЦИЈЕ ПАЖЊЕ</vt:lpstr>
      <vt:lpstr>Тежа оштећења пажње могу се запазити већ и код релативно једноставног захтева да болесник именује дане у недељи или месеце у години уназад: субота, петак, четвртак, односно, децембар, новембар итд.  </vt:lpstr>
      <vt:lpstr>PowerPoint Presentation</vt:lpstr>
      <vt:lpstr>ИСПИТИВАЊЕ ФУНКЦИЈЕ ОПАЖАЊА</vt:lpstr>
      <vt:lpstr>PowerPoint Presentation</vt:lpstr>
      <vt:lpstr>PowerPoint Presentation</vt:lpstr>
      <vt:lpstr>ИСПИТИВАЊЕ ФУНКЦИЈЕ МИШЉЕЊА</vt:lpstr>
      <vt:lpstr>PowerPoint Presentation</vt:lpstr>
      <vt:lpstr>Испитивање функције памћења </vt:lpstr>
      <vt:lpstr>PowerPoint Presentation</vt:lpstr>
      <vt:lpstr>PowerPoint Presentation</vt:lpstr>
      <vt:lpstr>PowerPoint Presentation</vt:lpstr>
      <vt:lpstr>Испитивање функције ИНТЕЛИГЕНЦИЈЕ</vt:lpstr>
      <vt:lpstr>PowerPoint Presentation</vt:lpstr>
      <vt:lpstr>PowerPoint Presentation</vt:lpstr>
      <vt:lpstr>PowerPoint Presentation</vt:lpstr>
      <vt:lpstr>Испитивање емоција</vt:lpstr>
      <vt:lpstr>PowerPoint Presentation</vt:lpstr>
      <vt:lpstr>Испитивање нагонских функција</vt:lpstr>
      <vt:lpstr>PowerPoint Presentation</vt:lpstr>
      <vt:lpstr>Испитивање воље</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Испитивање психичких функција</dc:title>
  <dc:creator>nmuric91@gmail.com</dc:creator>
  <cp:lastModifiedBy>nmuric91@gmail.com</cp:lastModifiedBy>
  <cp:revision>36</cp:revision>
  <dcterms:created xsi:type="dcterms:W3CDTF">2020-09-15T16:02:26Z</dcterms:created>
  <dcterms:modified xsi:type="dcterms:W3CDTF">2020-10-01T14:53:52Z</dcterms:modified>
</cp:coreProperties>
</file>